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notesMasterIdLst>
    <p:notesMasterId r:id="rId63"/>
  </p:notesMasterIdLst>
  <p:handoutMasterIdLst>
    <p:handoutMasterId r:id="rId64"/>
  </p:handoutMasterIdLst>
  <p:sldIdLst>
    <p:sldId id="453" r:id="rId2"/>
    <p:sldId id="630" r:id="rId3"/>
    <p:sldId id="704" r:id="rId4"/>
    <p:sldId id="674" r:id="rId5"/>
    <p:sldId id="671" r:id="rId6"/>
    <p:sldId id="672" r:id="rId7"/>
    <p:sldId id="673" r:id="rId8"/>
    <p:sldId id="642" r:id="rId9"/>
    <p:sldId id="646" r:id="rId10"/>
    <p:sldId id="485" r:id="rId11"/>
    <p:sldId id="643" r:id="rId12"/>
    <p:sldId id="644" r:id="rId13"/>
    <p:sldId id="680" r:id="rId14"/>
    <p:sldId id="688" r:id="rId15"/>
    <p:sldId id="689" r:id="rId16"/>
    <p:sldId id="690" r:id="rId17"/>
    <p:sldId id="691" r:id="rId18"/>
    <p:sldId id="692" r:id="rId19"/>
    <p:sldId id="693" r:id="rId20"/>
    <p:sldId id="694" r:id="rId21"/>
    <p:sldId id="702" r:id="rId22"/>
    <p:sldId id="703" r:id="rId23"/>
    <p:sldId id="695" r:id="rId24"/>
    <p:sldId id="696" r:id="rId25"/>
    <p:sldId id="647" r:id="rId26"/>
    <p:sldId id="662" r:id="rId27"/>
    <p:sldId id="648" r:id="rId28"/>
    <p:sldId id="637" r:id="rId29"/>
    <p:sldId id="638" r:id="rId30"/>
    <p:sldId id="682" r:id="rId31"/>
    <p:sldId id="487" r:id="rId32"/>
    <p:sldId id="488" r:id="rId33"/>
    <p:sldId id="489" r:id="rId34"/>
    <p:sldId id="497" r:id="rId35"/>
    <p:sldId id="500" r:id="rId36"/>
    <p:sldId id="501" r:id="rId37"/>
    <p:sldId id="508" r:id="rId38"/>
    <p:sldId id="509" r:id="rId39"/>
    <p:sldId id="510" r:id="rId40"/>
    <p:sldId id="511" r:id="rId41"/>
    <p:sldId id="512" r:id="rId42"/>
    <p:sldId id="513" r:id="rId43"/>
    <p:sldId id="514" r:id="rId44"/>
    <p:sldId id="515" r:id="rId45"/>
    <p:sldId id="516" r:id="rId46"/>
    <p:sldId id="517" r:id="rId47"/>
    <p:sldId id="651" r:id="rId48"/>
    <p:sldId id="675" r:id="rId49"/>
    <p:sldId id="679" r:id="rId50"/>
    <p:sldId id="681" r:id="rId51"/>
    <p:sldId id="659" r:id="rId52"/>
    <p:sldId id="698" r:id="rId53"/>
    <p:sldId id="699" r:id="rId54"/>
    <p:sldId id="660" r:id="rId55"/>
    <p:sldId id="697" r:id="rId56"/>
    <p:sldId id="701" r:id="rId57"/>
    <p:sldId id="622" r:id="rId58"/>
    <p:sldId id="623" r:id="rId59"/>
    <p:sldId id="624" r:id="rId60"/>
    <p:sldId id="687" r:id="rId61"/>
    <p:sldId id="627" r:id="rId6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entury Gothic" pitchFamily="34" charset="0"/>
        <a:ea typeface="+mn-ea"/>
        <a:cs typeface="Arial" charset="0"/>
      </a:defRPr>
    </a:lvl1pPr>
    <a:lvl2pPr marL="457200" algn="l" rtl="0" fontAlgn="base">
      <a:spcBef>
        <a:spcPct val="0"/>
      </a:spcBef>
      <a:spcAft>
        <a:spcPct val="0"/>
      </a:spcAft>
      <a:defRPr kern="1200">
        <a:solidFill>
          <a:schemeClr val="tx1"/>
        </a:solidFill>
        <a:latin typeface="Century Gothic" pitchFamily="34" charset="0"/>
        <a:ea typeface="+mn-ea"/>
        <a:cs typeface="Arial" charset="0"/>
      </a:defRPr>
    </a:lvl2pPr>
    <a:lvl3pPr marL="914400" algn="l" rtl="0" fontAlgn="base">
      <a:spcBef>
        <a:spcPct val="0"/>
      </a:spcBef>
      <a:spcAft>
        <a:spcPct val="0"/>
      </a:spcAft>
      <a:defRPr kern="1200">
        <a:solidFill>
          <a:schemeClr val="tx1"/>
        </a:solidFill>
        <a:latin typeface="Century Gothic" pitchFamily="34" charset="0"/>
        <a:ea typeface="+mn-ea"/>
        <a:cs typeface="Arial" charset="0"/>
      </a:defRPr>
    </a:lvl3pPr>
    <a:lvl4pPr marL="1371600" algn="l" rtl="0" fontAlgn="base">
      <a:spcBef>
        <a:spcPct val="0"/>
      </a:spcBef>
      <a:spcAft>
        <a:spcPct val="0"/>
      </a:spcAft>
      <a:defRPr kern="1200">
        <a:solidFill>
          <a:schemeClr val="tx1"/>
        </a:solidFill>
        <a:latin typeface="Century Gothic" pitchFamily="34" charset="0"/>
        <a:ea typeface="+mn-ea"/>
        <a:cs typeface="Arial" charset="0"/>
      </a:defRPr>
    </a:lvl4pPr>
    <a:lvl5pPr marL="1828800" algn="l" rtl="0" fontAlgn="base">
      <a:spcBef>
        <a:spcPct val="0"/>
      </a:spcBef>
      <a:spcAft>
        <a:spcPct val="0"/>
      </a:spcAft>
      <a:defRPr kern="1200">
        <a:solidFill>
          <a:schemeClr val="tx1"/>
        </a:solidFill>
        <a:latin typeface="Century Gothic" pitchFamily="34" charset="0"/>
        <a:ea typeface="+mn-ea"/>
        <a:cs typeface="Arial" charset="0"/>
      </a:defRPr>
    </a:lvl5pPr>
    <a:lvl6pPr marL="2286000" algn="l" defTabSz="914400" rtl="0" eaLnBrk="1" latinLnBrk="0" hangingPunct="1">
      <a:defRPr kern="1200">
        <a:solidFill>
          <a:schemeClr val="tx1"/>
        </a:solidFill>
        <a:latin typeface="Century Gothic" pitchFamily="34" charset="0"/>
        <a:ea typeface="+mn-ea"/>
        <a:cs typeface="Arial" charset="0"/>
      </a:defRPr>
    </a:lvl6pPr>
    <a:lvl7pPr marL="2743200" algn="l" defTabSz="914400" rtl="0" eaLnBrk="1" latinLnBrk="0" hangingPunct="1">
      <a:defRPr kern="1200">
        <a:solidFill>
          <a:schemeClr val="tx1"/>
        </a:solidFill>
        <a:latin typeface="Century Gothic" pitchFamily="34" charset="0"/>
        <a:ea typeface="+mn-ea"/>
        <a:cs typeface="Arial" charset="0"/>
      </a:defRPr>
    </a:lvl7pPr>
    <a:lvl8pPr marL="3200400" algn="l" defTabSz="914400" rtl="0" eaLnBrk="1" latinLnBrk="0" hangingPunct="1">
      <a:defRPr kern="1200">
        <a:solidFill>
          <a:schemeClr val="tx1"/>
        </a:solidFill>
        <a:latin typeface="Century Gothic" pitchFamily="34" charset="0"/>
        <a:ea typeface="+mn-ea"/>
        <a:cs typeface="Arial" charset="0"/>
      </a:defRPr>
    </a:lvl8pPr>
    <a:lvl9pPr marL="3657600" algn="l" defTabSz="914400" rtl="0" eaLnBrk="1" latinLnBrk="0" hangingPunct="1">
      <a:defRPr kern="1200">
        <a:solidFill>
          <a:schemeClr val="tx1"/>
        </a:solidFill>
        <a:latin typeface="Century Gothic"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57B1"/>
    <a:srgbClr val="373D54"/>
    <a:srgbClr val="7BE3F1"/>
    <a:srgbClr val="FF33CC"/>
    <a:srgbClr val="666699"/>
    <a:srgbClr val="FFFFFF"/>
    <a:srgbClr val="F7C120"/>
    <a:srgbClr val="FFA94A"/>
    <a:srgbClr val="CCCC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94508" autoAdjust="0"/>
  </p:normalViewPr>
  <p:slideViewPr>
    <p:cSldViewPr snapToGrid="0" showGuides="1">
      <p:cViewPr>
        <p:scale>
          <a:sx n="60" d="100"/>
          <a:sy n="60" d="100"/>
        </p:scale>
        <p:origin x="-2440" y="-760"/>
      </p:cViewPr>
      <p:guideLst>
        <p:guide orient="horz" pos="512"/>
        <p:guide orient="horz" pos="167"/>
        <p:guide orient="horz" pos="4209"/>
        <p:guide pos="2880"/>
        <p:guide pos="96"/>
        <p:guide pos="38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C186C1-EBB5-4E7B-A6BE-F5322CEA1B3A}" type="doc">
      <dgm:prSet loTypeId="urn:microsoft.com/office/officeart/2005/8/layout/hProcess9" loCatId="process" qsTypeId="urn:microsoft.com/office/officeart/2005/8/quickstyle/simple1" qsCatId="simple" csTypeId="urn:microsoft.com/office/officeart/2005/8/colors/colorful2" csCatId="colorful" phldr="1"/>
      <dgm:spPr/>
    </dgm:pt>
    <dgm:pt modelId="{190D2489-181D-49B6-94BE-02F2C61870C2}">
      <dgm:prSet phldrT="[Text]"/>
      <dgm:spPr/>
      <dgm:t>
        <a:bodyPr/>
        <a:lstStyle/>
        <a:p>
          <a:r>
            <a:rPr lang="en-US" b="1" dirty="0" smtClean="0">
              <a:solidFill>
                <a:schemeClr val="bg1"/>
              </a:solidFill>
            </a:rPr>
            <a:t>Identify &amp; Correct Irlen</a:t>
          </a:r>
          <a:endParaRPr lang="en-US" b="1" dirty="0">
            <a:solidFill>
              <a:schemeClr val="bg1"/>
            </a:solidFill>
          </a:endParaRPr>
        </a:p>
      </dgm:t>
    </dgm:pt>
    <dgm:pt modelId="{0F21EE8C-9D36-485D-B300-05F7C8B7C5BC}" type="parTrans" cxnId="{B9FAC6E0-3666-4B57-B816-4882534E9A38}">
      <dgm:prSet/>
      <dgm:spPr/>
      <dgm:t>
        <a:bodyPr/>
        <a:lstStyle/>
        <a:p>
          <a:endParaRPr lang="en-US"/>
        </a:p>
      </dgm:t>
    </dgm:pt>
    <dgm:pt modelId="{BCBA18A3-B2A1-4076-89EF-D0C7A536CBB2}" type="sibTrans" cxnId="{B9FAC6E0-3666-4B57-B816-4882534E9A38}">
      <dgm:prSet/>
      <dgm:spPr/>
      <dgm:t>
        <a:bodyPr/>
        <a:lstStyle/>
        <a:p>
          <a:endParaRPr lang="en-US"/>
        </a:p>
      </dgm:t>
    </dgm:pt>
    <dgm:pt modelId="{8FD7B279-DB63-4112-8A0C-B9C9209F989A}">
      <dgm:prSet phldrT="[Text]"/>
      <dgm:spPr/>
      <dgm:t>
        <a:bodyPr/>
        <a:lstStyle/>
        <a:p>
          <a:r>
            <a:rPr lang="en-US" b="1" dirty="0" smtClean="0">
              <a:solidFill>
                <a:schemeClr val="bg1"/>
              </a:solidFill>
            </a:rPr>
            <a:t>Avoid Misdiagnosis</a:t>
          </a:r>
          <a:endParaRPr lang="en-US" b="1" dirty="0">
            <a:solidFill>
              <a:schemeClr val="bg1"/>
            </a:solidFill>
          </a:endParaRPr>
        </a:p>
      </dgm:t>
    </dgm:pt>
    <dgm:pt modelId="{32D9DFBD-BFC4-4EC4-A7C0-451553C70127}" type="parTrans" cxnId="{443B5CC3-1445-4CA3-86C2-66E129B7502A}">
      <dgm:prSet/>
      <dgm:spPr/>
      <dgm:t>
        <a:bodyPr/>
        <a:lstStyle/>
        <a:p>
          <a:endParaRPr lang="en-US"/>
        </a:p>
      </dgm:t>
    </dgm:pt>
    <dgm:pt modelId="{2E8A819A-DEDB-4456-AFF0-C7F6D3114212}" type="sibTrans" cxnId="{443B5CC3-1445-4CA3-86C2-66E129B7502A}">
      <dgm:prSet/>
      <dgm:spPr/>
      <dgm:t>
        <a:bodyPr/>
        <a:lstStyle/>
        <a:p>
          <a:endParaRPr lang="en-US"/>
        </a:p>
      </dgm:t>
    </dgm:pt>
    <dgm:pt modelId="{EAD42C1B-C144-4F47-BC80-2582C7B5586D}">
      <dgm:prSet phldrT="[Text]"/>
      <dgm:spPr/>
      <dgm:t>
        <a:bodyPr/>
        <a:lstStyle/>
        <a:p>
          <a:r>
            <a:rPr lang="en-US" b="1" dirty="0" smtClean="0">
              <a:solidFill>
                <a:schemeClr val="bg1"/>
              </a:solidFill>
            </a:rPr>
            <a:t>Correct Intervention</a:t>
          </a:r>
          <a:endParaRPr lang="en-US" b="1" dirty="0">
            <a:solidFill>
              <a:schemeClr val="bg1"/>
            </a:solidFill>
          </a:endParaRPr>
        </a:p>
      </dgm:t>
    </dgm:pt>
    <dgm:pt modelId="{848098C2-D7DB-49A3-B823-4F809B26E8F8}" type="parTrans" cxnId="{668989C2-4237-4817-8301-CA61088E96A0}">
      <dgm:prSet/>
      <dgm:spPr/>
      <dgm:t>
        <a:bodyPr/>
        <a:lstStyle/>
        <a:p>
          <a:endParaRPr lang="en-US"/>
        </a:p>
      </dgm:t>
    </dgm:pt>
    <dgm:pt modelId="{1F7B55E2-6C83-45A1-B33D-0F5771A78BDC}" type="sibTrans" cxnId="{668989C2-4237-4817-8301-CA61088E96A0}">
      <dgm:prSet/>
      <dgm:spPr/>
      <dgm:t>
        <a:bodyPr/>
        <a:lstStyle/>
        <a:p>
          <a:endParaRPr lang="en-US"/>
        </a:p>
      </dgm:t>
    </dgm:pt>
    <dgm:pt modelId="{E2CC75C6-5767-4D06-B052-112709409E97}" type="pres">
      <dgm:prSet presAssocID="{28C186C1-EBB5-4E7B-A6BE-F5322CEA1B3A}" presName="CompostProcess" presStyleCnt="0">
        <dgm:presLayoutVars>
          <dgm:dir/>
          <dgm:resizeHandles val="exact"/>
        </dgm:presLayoutVars>
      </dgm:prSet>
      <dgm:spPr/>
    </dgm:pt>
    <dgm:pt modelId="{67B6735B-49C2-4C47-99F4-331864D0D996}" type="pres">
      <dgm:prSet presAssocID="{28C186C1-EBB5-4E7B-A6BE-F5322CEA1B3A}" presName="arrow" presStyleLbl="bgShp" presStyleIdx="0" presStyleCnt="1"/>
      <dgm:spPr/>
    </dgm:pt>
    <dgm:pt modelId="{D7E3A4E4-6BC4-4FAA-A713-83663109B1FD}" type="pres">
      <dgm:prSet presAssocID="{28C186C1-EBB5-4E7B-A6BE-F5322CEA1B3A}" presName="linearProcess" presStyleCnt="0"/>
      <dgm:spPr/>
    </dgm:pt>
    <dgm:pt modelId="{FA6BAEE2-592C-4F45-BEC0-732E0B1FBD56}" type="pres">
      <dgm:prSet presAssocID="{190D2489-181D-49B6-94BE-02F2C61870C2}" presName="textNode" presStyleLbl="node1" presStyleIdx="0" presStyleCnt="3">
        <dgm:presLayoutVars>
          <dgm:bulletEnabled val="1"/>
        </dgm:presLayoutVars>
      </dgm:prSet>
      <dgm:spPr/>
      <dgm:t>
        <a:bodyPr/>
        <a:lstStyle/>
        <a:p>
          <a:endParaRPr lang="en-US"/>
        </a:p>
      </dgm:t>
    </dgm:pt>
    <dgm:pt modelId="{2A244A95-22CC-4F9B-9BA8-389FD46E166C}" type="pres">
      <dgm:prSet presAssocID="{BCBA18A3-B2A1-4076-89EF-D0C7A536CBB2}" presName="sibTrans" presStyleCnt="0"/>
      <dgm:spPr/>
    </dgm:pt>
    <dgm:pt modelId="{26CBA170-F6F4-4180-8834-CE5B6A11D403}" type="pres">
      <dgm:prSet presAssocID="{8FD7B279-DB63-4112-8A0C-B9C9209F989A}" presName="textNode" presStyleLbl="node1" presStyleIdx="1" presStyleCnt="3">
        <dgm:presLayoutVars>
          <dgm:bulletEnabled val="1"/>
        </dgm:presLayoutVars>
      </dgm:prSet>
      <dgm:spPr/>
      <dgm:t>
        <a:bodyPr/>
        <a:lstStyle/>
        <a:p>
          <a:endParaRPr lang="en-US"/>
        </a:p>
      </dgm:t>
    </dgm:pt>
    <dgm:pt modelId="{0614F1FD-2F0A-4010-AD3D-CDC47A8AD208}" type="pres">
      <dgm:prSet presAssocID="{2E8A819A-DEDB-4456-AFF0-C7F6D3114212}" presName="sibTrans" presStyleCnt="0"/>
      <dgm:spPr/>
    </dgm:pt>
    <dgm:pt modelId="{74DF0D8E-5CD6-4AF6-95A2-27C3F9780FFC}" type="pres">
      <dgm:prSet presAssocID="{EAD42C1B-C144-4F47-BC80-2582C7B5586D}" presName="textNode" presStyleLbl="node1" presStyleIdx="2" presStyleCnt="3">
        <dgm:presLayoutVars>
          <dgm:bulletEnabled val="1"/>
        </dgm:presLayoutVars>
      </dgm:prSet>
      <dgm:spPr/>
      <dgm:t>
        <a:bodyPr/>
        <a:lstStyle/>
        <a:p>
          <a:endParaRPr lang="en-US"/>
        </a:p>
      </dgm:t>
    </dgm:pt>
  </dgm:ptLst>
  <dgm:cxnLst>
    <dgm:cxn modelId="{5B74ED0E-6DE3-47E7-8359-3CAC96874169}" type="presOf" srcId="{190D2489-181D-49B6-94BE-02F2C61870C2}" destId="{FA6BAEE2-592C-4F45-BEC0-732E0B1FBD56}" srcOrd="0" destOrd="0" presId="urn:microsoft.com/office/officeart/2005/8/layout/hProcess9"/>
    <dgm:cxn modelId="{4B4D642E-60FE-4440-AB04-ECB8311EF392}" type="presOf" srcId="{28C186C1-EBB5-4E7B-A6BE-F5322CEA1B3A}" destId="{E2CC75C6-5767-4D06-B052-112709409E97}" srcOrd="0" destOrd="0" presId="urn:microsoft.com/office/officeart/2005/8/layout/hProcess9"/>
    <dgm:cxn modelId="{33ED86B2-122F-41F3-A3B8-E4FE56E29848}" type="presOf" srcId="{EAD42C1B-C144-4F47-BC80-2582C7B5586D}" destId="{74DF0D8E-5CD6-4AF6-95A2-27C3F9780FFC}" srcOrd="0" destOrd="0" presId="urn:microsoft.com/office/officeart/2005/8/layout/hProcess9"/>
    <dgm:cxn modelId="{668989C2-4237-4817-8301-CA61088E96A0}" srcId="{28C186C1-EBB5-4E7B-A6BE-F5322CEA1B3A}" destId="{EAD42C1B-C144-4F47-BC80-2582C7B5586D}" srcOrd="2" destOrd="0" parTransId="{848098C2-D7DB-49A3-B823-4F809B26E8F8}" sibTransId="{1F7B55E2-6C83-45A1-B33D-0F5771A78BDC}"/>
    <dgm:cxn modelId="{443B5CC3-1445-4CA3-86C2-66E129B7502A}" srcId="{28C186C1-EBB5-4E7B-A6BE-F5322CEA1B3A}" destId="{8FD7B279-DB63-4112-8A0C-B9C9209F989A}" srcOrd="1" destOrd="0" parTransId="{32D9DFBD-BFC4-4EC4-A7C0-451553C70127}" sibTransId="{2E8A819A-DEDB-4456-AFF0-C7F6D3114212}"/>
    <dgm:cxn modelId="{B9FAC6E0-3666-4B57-B816-4882534E9A38}" srcId="{28C186C1-EBB5-4E7B-A6BE-F5322CEA1B3A}" destId="{190D2489-181D-49B6-94BE-02F2C61870C2}" srcOrd="0" destOrd="0" parTransId="{0F21EE8C-9D36-485D-B300-05F7C8B7C5BC}" sibTransId="{BCBA18A3-B2A1-4076-89EF-D0C7A536CBB2}"/>
    <dgm:cxn modelId="{E6234CEE-18AC-457C-B40C-AC82D7E7F91E}" type="presOf" srcId="{8FD7B279-DB63-4112-8A0C-B9C9209F989A}" destId="{26CBA170-F6F4-4180-8834-CE5B6A11D403}" srcOrd="0" destOrd="0" presId="urn:microsoft.com/office/officeart/2005/8/layout/hProcess9"/>
    <dgm:cxn modelId="{C7F6B308-16C9-44D4-A2AD-F76F5C75DFD6}" type="presParOf" srcId="{E2CC75C6-5767-4D06-B052-112709409E97}" destId="{67B6735B-49C2-4C47-99F4-331864D0D996}" srcOrd="0" destOrd="0" presId="urn:microsoft.com/office/officeart/2005/8/layout/hProcess9"/>
    <dgm:cxn modelId="{3ECFBEAF-7876-4393-834C-40CBF2E2C05E}" type="presParOf" srcId="{E2CC75C6-5767-4D06-B052-112709409E97}" destId="{D7E3A4E4-6BC4-4FAA-A713-83663109B1FD}" srcOrd="1" destOrd="0" presId="urn:microsoft.com/office/officeart/2005/8/layout/hProcess9"/>
    <dgm:cxn modelId="{C2625C80-E973-4B41-B99C-2BD7ED49A35A}" type="presParOf" srcId="{D7E3A4E4-6BC4-4FAA-A713-83663109B1FD}" destId="{FA6BAEE2-592C-4F45-BEC0-732E0B1FBD56}" srcOrd="0" destOrd="0" presId="urn:microsoft.com/office/officeart/2005/8/layout/hProcess9"/>
    <dgm:cxn modelId="{7063804C-0B02-4267-9793-E4D9308E42D2}" type="presParOf" srcId="{D7E3A4E4-6BC4-4FAA-A713-83663109B1FD}" destId="{2A244A95-22CC-4F9B-9BA8-389FD46E166C}" srcOrd="1" destOrd="0" presId="urn:microsoft.com/office/officeart/2005/8/layout/hProcess9"/>
    <dgm:cxn modelId="{6CCEEDAB-DA3A-4FAF-B96B-2EA176C612E5}" type="presParOf" srcId="{D7E3A4E4-6BC4-4FAA-A713-83663109B1FD}" destId="{26CBA170-F6F4-4180-8834-CE5B6A11D403}" srcOrd="2" destOrd="0" presId="urn:microsoft.com/office/officeart/2005/8/layout/hProcess9"/>
    <dgm:cxn modelId="{21E702B7-9A72-4E3C-8AA0-47830B0ABCE4}" type="presParOf" srcId="{D7E3A4E4-6BC4-4FAA-A713-83663109B1FD}" destId="{0614F1FD-2F0A-4010-AD3D-CDC47A8AD208}" srcOrd="3" destOrd="0" presId="urn:microsoft.com/office/officeart/2005/8/layout/hProcess9"/>
    <dgm:cxn modelId="{1CDB03ED-6C08-4BC3-A036-7BD2540DD961}" type="presParOf" srcId="{D7E3A4E4-6BC4-4FAA-A713-83663109B1FD}" destId="{74DF0D8E-5CD6-4AF6-95A2-27C3F9780FF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B6735B-49C2-4C47-99F4-331864D0D996}">
      <dsp:nvSpPr>
        <dsp:cNvPr id="0" name=""/>
        <dsp:cNvSpPr/>
      </dsp:nvSpPr>
      <dsp:spPr>
        <a:xfrm>
          <a:off x="588955" y="0"/>
          <a:ext cx="6674831" cy="5235162"/>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6BAEE2-592C-4F45-BEC0-732E0B1FBD56}">
      <dsp:nvSpPr>
        <dsp:cNvPr id="0" name=""/>
        <dsp:cNvSpPr/>
      </dsp:nvSpPr>
      <dsp:spPr>
        <a:xfrm>
          <a:off x="8435" y="1570548"/>
          <a:ext cx="2527601" cy="2094064"/>
        </a:xfrm>
        <a:prstGeom prst="roundRect">
          <a:avLst/>
        </a:prstGeom>
        <a:solidFill>
          <a:schemeClr val="accent2">
            <a:hueOff val="0"/>
            <a:satOff val="0"/>
            <a:lumOff val="0"/>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bg1"/>
              </a:solidFill>
            </a:rPr>
            <a:t>Identify &amp; Correct Irlen</a:t>
          </a:r>
          <a:endParaRPr lang="en-US" sz="3000" b="1" kern="1200" dirty="0">
            <a:solidFill>
              <a:schemeClr val="bg1"/>
            </a:solidFill>
          </a:endParaRPr>
        </a:p>
      </dsp:txBody>
      <dsp:txXfrm>
        <a:off x="110659" y="1672772"/>
        <a:ext cx="2323153" cy="1889616"/>
      </dsp:txXfrm>
    </dsp:sp>
    <dsp:sp modelId="{26CBA170-F6F4-4180-8834-CE5B6A11D403}">
      <dsp:nvSpPr>
        <dsp:cNvPr id="0" name=""/>
        <dsp:cNvSpPr/>
      </dsp:nvSpPr>
      <dsp:spPr>
        <a:xfrm>
          <a:off x="2662570" y="1570548"/>
          <a:ext cx="2527601" cy="2094064"/>
        </a:xfrm>
        <a:prstGeom prst="roundRect">
          <a:avLst/>
        </a:prstGeom>
        <a:solidFill>
          <a:schemeClr val="accent2">
            <a:hueOff val="-4271744"/>
            <a:satOff val="12481"/>
            <a:lumOff val="-2353"/>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bg1"/>
              </a:solidFill>
            </a:rPr>
            <a:t>Avoid Misdiagnosis</a:t>
          </a:r>
          <a:endParaRPr lang="en-US" sz="3000" b="1" kern="1200" dirty="0">
            <a:solidFill>
              <a:schemeClr val="bg1"/>
            </a:solidFill>
          </a:endParaRPr>
        </a:p>
      </dsp:txBody>
      <dsp:txXfrm>
        <a:off x="2764794" y="1672772"/>
        <a:ext cx="2323153" cy="1889616"/>
      </dsp:txXfrm>
    </dsp:sp>
    <dsp:sp modelId="{74DF0D8E-5CD6-4AF6-95A2-27C3F9780FFC}">
      <dsp:nvSpPr>
        <dsp:cNvPr id="0" name=""/>
        <dsp:cNvSpPr/>
      </dsp:nvSpPr>
      <dsp:spPr>
        <a:xfrm>
          <a:off x="5316705" y="1570548"/>
          <a:ext cx="2527601" cy="2094064"/>
        </a:xfrm>
        <a:prstGeom prst="roundRect">
          <a:avLst/>
        </a:prstGeom>
        <a:solidFill>
          <a:schemeClr val="accent2">
            <a:hueOff val="-8543489"/>
            <a:satOff val="24962"/>
            <a:lumOff val="-4706"/>
            <a:alphaOff val="0"/>
          </a:schemeClr>
        </a:solidFill>
        <a:ln w="384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b="1" kern="1200" dirty="0" smtClean="0">
              <a:solidFill>
                <a:schemeClr val="bg1"/>
              </a:solidFill>
            </a:rPr>
            <a:t>Correct Intervention</a:t>
          </a:r>
          <a:endParaRPr lang="en-US" sz="3000" b="1" kern="1200" dirty="0">
            <a:solidFill>
              <a:schemeClr val="bg1"/>
            </a:solidFill>
          </a:endParaRPr>
        </a:p>
      </dsp:txBody>
      <dsp:txXfrm>
        <a:off x="5418929" y="1672772"/>
        <a:ext cx="2323153" cy="18896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en-US"/>
          </a:p>
        </p:txBody>
      </p:sp>
      <p:sp>
        <p:nvSpPr>
          <p:cNvPr id="208899" name="Rectangle 3"/>
          <p:cNvSpPr>
            <a:spLocks noGrp="1" noChangeArrowheads="1"/>
          </p:cNvSpPr>
          <p:nvPr>
            <p:ph type="dt" sz="quarter"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endParaRPr lang="en-US"/>
          </a:p>
        </p:txBody>
      </p:sp>
      <p:sp>
        <p:nvSpPr>
          <p:cNvPr id="208900" name="Rectangle 4"/>
          <p:cNvSpPr>
            <a:spLocks noGrp="1" noChangeArrowheads="1"/>
          </p:cNvSpPr>
          <p:nvPr>
            <p:ph type="ftr" sz="quarter" idx="2"/>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en-US"/>
          </a:p>
        </p:txBody>
      </p:sp>
      <p:sp>
        <p:nvSpPr>
          <p:cNvPr id="208901" name="Rectangle 5"/>
          <p:cNvSpPr>
            <a:spLocks noGrp="1" noChangeArrowheads="1"/>
          </p:cNvSpPr>
          <p:nvPr>
            <p:ph type="sldNum" sz="quarter" idx="3"/>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35CCA065-1FFC-4F9C-99ED-4CE9AC750CFE}" type="slidenum">
              <a:rPr lang="en-US"/>
              <a:pPr>
                <a:defRPr/>
              </a:pPr>
              <a:t>‹#›</a:t>
            </a:fld>
            <a:endParaRPr lang="en-US"/>
          </a:p>
        </p:txBody>
      </p:sp>
    </p:spTree>
    <p:extLst>
      <p:ext uri="{BB962C8B-B14F-4D97-AF65-F5344CB8AC3E}">
        <p14:creationId xmlns:p14="http://schemas.microsoft.com/office/powerpoint/2010/main" val="2300263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cs typeface="Arial" charset="0"/>
              </a:defRPr>
            </a:lvl1pPr>
          </a:lstStyle>
          <a:p>
            <a:pPr>
              <a:defRPr/>
            </a:pPr>
            <a:endParaRPr lang="en-US"/>
          </a:p>
        </p:txBody>
      </p:sp>
      <p:sp>
        <p:nvSpPr>
          <p:cNvPr id="3379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endParaRPr lang="en-US"/>
          </a:p>
        </p:txBody>
      </p:sp>
      <p:sp>
        <p:nvSpPr>
          <p:cNvPr id="161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cs typeface="Arial" charset="0"/>
              </a:defRPr>
            </a:lvl1pPr>
          </a:lstStyle>
          <a:p>
            <a:pPr>
              <a:defRPr/>
            </a:pPr>
            <a:endParaRPr lang="en-US"/>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DBFE9B37-20F9-4361-9270-9C054764F48F}" type="slidenum">
              <a:rPr lang="en-US"/>
              <a:pPr>
                <a:defRPr/>
              </a:pPr>
              <a:t>‹#›</a:t>
            </a:fld>
            <a:endParaRPr lang="en-US"/>
          </a:p>
        </p:txBody>
      </p:sp>
    </p:spTree>
    <p:extLst>
      <p:ext uri="{BB962C8B-B14F-4D97-AF65-F5344CB8AC3E}">
        <p14:creationId xmlns:p14="http://schemas.microsoft.com/office/powerpoint/2010/main" val="3229248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entury Gothic"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Century Gothic"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Century Gothic"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Century Gothic"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Century Gothic"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E80040BA-AD6C-4690-BFCA-8CC633446E21}" type="slidenum">
              <a:rPr lang="en-US" smtClean="0"/>
              <a:pPr eaLnBrk="1" hangingPunct="1"/>
              <a:t>1</a:t>
            </a:fld>
            <a:endParaRPr 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presentation document is intended</a:t>
            </a:r>
            <a:r>
              <a:rPr lang="en-US" baseline="0" dirty="0" smtClean="0"/>
              <a:t> for an adult or professional audience. You may remove any slides that you do not feel are relevant for your audience. If you have questions about any of the information in this document, you may contact sandy@irlen.com for clarification or additional information. Thank you for helping to spread the word about Irlen Syndrome!</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5831BE61-0633-43C2-8943-3CEA4DC20C4C}" type="slidenum">
              <a:rPr lang="en-US" smtClean="0"/>
              <a:pPr eaLnBrk="1" hangingPunct="1"/>
              <a:t>10</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5831BE61-0633-43C2-8943-3CEA4DC20C4C}" type="slidenum">
              <a:rPr lang="en-US" smtClean="0"/>
              <a:pPr eaLnBrk="1" hangingPunct="1"/>
              <a:t>11</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5831BE61-0633-43C2-8943-3CEA4DC20C4C}" type="slidenum">
              <a:rPr lang="en-US" smtClean="0"/>
              <a:pPr eaLnBrk="1" hangingPunct="1"/>
              <a:t>12</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sz="1600" b="1" dirty="0" smtClean="0">
                <a:solidFill>
                  <a:schemeClr val="accent3"/>
                </a:solidFill>
                <a:latin typeface="Arial Rounded MT Bold" pitchFamily="34" charset="0"/>
              </a:rPr>
              <a:t>LIGHT SENSITIVITY</a:t>
            </a:r>
          </a:p>
          <a:p>
            <a:pPr>
              <a:defRPr/>
            </a:pPr>
            <a:r>
              <a:rPr lang="en-US" dirty="0" smtClean="0">
                <a:latin typeface="Arial" pitchFamily="34" charset="0"/>
              </a:rPr>
              <a:t>Discomfort or difficulty concentrating or working under bright lights or fluorescent lights. Also bothered by glare,  sunlight, or driving at night.</a:t>
            </a:r>
            <a:br>
              <a:rPr lang="en-US" dirty="0" smtClean="0">
                <a:latin typeface="Arial" pitchFamily="34" charset="0"/>
              </a:rPr>
            </a:br>
            <a:endParaRPr lang="en-US" dirty="0" smtClean="0">
              <a:latin typeface="Arial" pitchFamily="34" charset="0"/>
            </a:endParaRPr>
          </a:p>
          <a:p>
            <a:pPr>
              <a:defRPr/>
            </a:pPr>
            <a:endParaRPr lang="en-US" dirty="0" smtClean="0">
              <a:latin typeface="Arial" pitchFamily="34" charset="0"/>
            </a:endParaRPr>
          </a:p>
          <a:p>
            <a:pPr>
              <a:defRPr/>
            </a:pPr>
            <a:r>
              <a:rPr lang="en-US" sz="1600" b="1" dirty="0" smtClean="0">
                <a:solidFill>
                  <a:schemeClr val="accent3"/>
                </a:solidFill>
                <a:latin typeface="Arial Rounded MT Bold" pitchFamily="34" charset="0"/>
              </a:rPr>
              <a:t>INEFFICIENT READING</a:t>
            </a:r>
          </a:p>
          <a:p>
            <a:pPr>
              <a:defRPr/>
            </a:pPr>
            <a:r>
              <a:rPr lang="en-US" dirty="0" smtClean="0">
                <a:latin typeface="Arial" pitchFamily="34" charset="0"/>
              </a:rPr>
              <a:t>Skipping words or lines, loses place, misreading words, reading lines from above or below, repeating lines, weak comprehension, or rereading for comprehension.  </a:t>
            </a:r>
          </a:p>
          <a:p>
            <a:pPr>
              <a:defRPr/>
            </a:pPr>
            <a:endParaRPr lang="en-US" dirty="0" smtClean="0">
              <a:latin typeface="Arial" pitchFamily="34" charset="0"/>
            </a:endParaRPr>
          </a:p>
          <a:p>
            <a:pPr>
              <a:defRPr/>
            </a:pPr>
            <a:r>
              <a:rPr lang="en-US" sz="1600" b="1" dirty="0" smtClean="0">
                <a:solidFill>
                  <a:schemeClr val="accent3"/>
                </a:solidFill>
                <a:latin typeface="Arial Rounded MT Bold" pitchFamily="34" charset="0"/>
              </a:rPr>
              <a:t>SLOW READING RATE</a:t>
            </a:r>
          </a:p>
          <a:p>
            <a:pPr>
              <a:defRPr/>
            </a:pPr>
            <a:r>
              <a:rPr lang="en-US" dirty="0" smtClean="0">
                <a:latin typeface="Arial" pitchFamily="34" charset="0"/>
              </a:rPr>
              <a:t> Inability to read letters, numbers, musical notes, or words in groups.  Problems tracking, correctly identifying words, or ability to skim/speed read.</a:t>
            </a:r>
          </a:p>
          <a:p>
            <a:pPr eaLnBrk="1" hangingPunct="1"/>
            <a:endParaRPr lang="en-US" dirty="0" smtClean="0"/>
          </a:p>
          <a:p>
            <a:pPr>
              <a:defRPr/>
            </a:pPr>
            <a:r>
              <a:rPr lang="en-US" sz="1600" b="1" dirty="0" smtClean="0">
                <a:solidFill>
                  <a:schemeClr val="accent3"/>
                </a:solidFill>
                <a:latin typeface="Arial Rounded MT Bold" pitchFamily="34" charset="0"/>
              </a:rPr>
              <a:t>ATTENTION DEFICIT</a:t>
            </a:r>
          </a:p>
          <a:p>
            <a:pPr>
              <a:defRPr/>
            </a:pPr>
            <a:r>
              <a:rPr lang="en-US" dirty="0" smtClean="0">
                <a:latin typeface="Arial" pitchFamily="34" charset="0"/>
              </a:rPr>
              <a:t>Problems concentrating while reading or doing school work.  May have difficulty staying on task, take breaks, look away, become restless, fidgety, or tired.</a:t>
            </a:r>
          </a:p>
          <a:p>
            <a:pPr>
              <a:defRPr/>
            </a:pPr>
            <a:endParaRPr lang="en-US" dirty="0" smtClean="0">
              <a:latin typeface="Arial" pitchFamily="34" charset="0"/>
            </a:endParaRPr>
          </a:p>
          <a:p>
            <a:pPr>
              <a:defRPr/>
            </a:pPr>
            <a:r>
              <a:rPr lang="en-US" sz="1600" b="1" dirty="0" smtClean="0">
                <a:solidFill>
                  <a:schemeClr val="accent3"/>
                </a:solidFill>
                <a:latin typeface="Arial Rounded MT Bold" pitchFamily="34" charset="0"/>
              </a:rPr>
              <a:t>STRAIN OR FATIGUE</a:t>
            </a:r>
          </a:p>
          <a:p>
            <a:pPr>
              <a:defRPr/>
            </a:pPr>
            <a:r>
              <a:rPr lang="en-US" dirty="0" smtClean="0">
                <a:latin typeface="Arial" pitchFamily="34" charset="0"/>
              </a:rPr>
              <a:t>Feeling strain, tension, fatigue, sleepy, watery eyes, eyes that hurt, ache, feel sandy, scratchy, getting headaches, or feeling nauseous, dizzy, anxious, fidgety, or irritable with reading and other perceptual activities.  </a:t>
            </a:r>
          </a:p>
          <a:p>
            <a:pPr>
              <a:defRPr/>
            </a:pPr>
            <a:endParaRPr lang="en-US" dirty="0" smtClean="0">
              <a:latin typeface="Arial" pitchFamily="34" charset="0"/>
            </a:endParaRPr>
          </a:p>
          <a:p>
            <a:pPr>
              <a:defRPr/>
            </a:pPr>
            <a:r>
              <a:rPr lang="en-US" sz="1600" b="1" dirty="0" smtClean="0">
                <a:solidFill>
                  <a:schemeClr val="accent3"/>
                </a:solidFill>
                <a:latin typeface="Arial Rounded MT Bold" pitchFamily="34" charset="0"/>
              </a:rPr>
              <a:t>POOR DEPTH PERCEPTION</a:t>
            </a:r>
          </a:p>
          <a:p>
            <a:pPr>
              <a:defRPr/>
            </a:pPr>
            <a:r>
              <a:rPr lang="en-US" dirty="0" smtClean="0">
                <a:latin typeface="Arial" pitchFamily="34" charset="0"/>
              </a:rPr>
              <a:t>Inability to accurately judge distance or spatial relationships.  May be unsure or have difficulty with escalators, stairs, ball sports, or driving.</a:t>
            </a:r>
          </a:p>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9687885C-BD79-4F36-912F-F79A6BA9B561}" type="slidenum">
              <a:rPr lang="en-US" smtClean="0"/>
              <a:pPr eaLnBrk="1" hangingPunct="1"/>
              <a:t>13</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u="none" kern="1200" dirty="0" smtClean="0">
                <a:solidFill>
                  <a:schemeClr val="accent3"/>
                </a:solidFill>
                <a:latin typeface="Century Gothic" pitchFamily="34" charset="0"/>
                <a:ea typeface="+mn-ea"/>
                <a:cs typeface="Arial" charset="0"/>
              </a:rPr>
              <a:t>Research</a:t>
            </a:r>
            <a:r>
              <a:rPr lang="en-US" sz="1200" b="0" u="none" kern="1200" baseline="0" dirty="0" smtClean="0">
                <a:solidFill>
                  <a:schemeClr val="accent3"/>
                </a:solidFill>
                <a:latin typeface="Century Gothic" pitchFamily="34" charset="0"/>
                <a:ea typeface="+mn-ea"/>
                <a:cs typeface="Arial" charset="0"/>
              </a:rPr>
              <a:t> conducted by the Irlen Institute has shown that Irlen Syndrome impacts more than 20 areas of functioning, from reading skills to driving. The graphic on this slide shows what percent of people with Irlen Syndrome who had difficulty in a particular area also showed significant improvement in that area with Irlen Spectral Filters.</a:t>
            </a:r>
            <a:endParaRPr lang="en-US" sz="1200" b="0" u="none" kern="1200" dirty="0" smtClean="0">
              <a:solidFill>
                <a:schemeClr val="tx1"/>
              </a:solidFill>
              <a:latin typeface="Century Gothic" pitchFamily="34" charset="0"/>
              <a:ea typeface="+mn-ea"/>
              <a:cs typeface="Arial" charset="0"/>
            </a:endParaRPr>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5831BE61-0633-43C2-8943-3CEA4DC20C4C}" type="slidenum">
              <a:rPr lang="en-US" smtClean="0"/>
              <a:pPr eaLnBrk="1" hangingPunct="1"/>
              <a:t>14</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Symptoms of Irlen Syndrome can be triggered by a variety of different environmental factors.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A7FA1215-43F4-48B2-AA44-6A4164BD262E}" type="slidenum">
              <a:rPr lang="en-US" smtClean="0"/>
              <a:pPr eaLnBrk="1" hangingPunct="1"/>
              <a:t>15</a:t>
            </a:fld>
            <a:endParaRPr lang="en-US"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A7FA1215-43F4-48B2-AA44-6A4164BD262E}" type="slidenum">
              <a:rPr lang="en-US" smtClean="0"/>
              <a:pPr eaLnBrk="1" hangingPunct="1"/>
              <a:t>16</a:t>
            </a:fld>
            <a:endParaRPr lang="en-US"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A7FA1215-43F4-48B2-AA44-6A4164BD262E}" type="slidenum">
              <a:rPr lang="en-US" smtClean="0"/>
              <a:pPr eaLnBrk="1" hangingPunct="1"/>
              <a:t>17</a:t>
            </a:fld>
            <a:endParaRPr lang="en-US"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A7FA1215-43F4-48B2-AA44-6A4164BD262E}" type="slidenum">
              <a:rPr lang="en-US" smtClean="0"/>
              <a:pPr eaLnBrk="1" hangingPunct="1"/>
              <a:t>18</a:t>
            </a:fld>
            <a:endParaRPr lang="en-US"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A7FA1215-43F4-48B2-AA44-6A4164BD262E}" type="slidenum">
              <a:rPr lang="en-US" smtClean="0"/>
              <a:pPr eaLnBrk="1" hangingPunct="1"/>
              <a:t>19</a:t>
            </a:fld>
            <a:endParaRPr lang="en-US"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5831BE61-0633-43C2-8943-3CEA4DC20C4C}" type="slidenum">
              <a:rPr lang="en-US" smtClean="0"/>
              <a:pPr eaLnBrk="1" hangingPunct="1"/>
              <a:t>2</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A7FA1215-43F4-48B2-AA44-6A4164BD262E}" type="slidenum">
              <a:rPr lang="en-US" smtClean="0"/>
              <a:pPr eaLnBrk="1" hangingPunct="1"/>
              <a:t>20</a:t>
            </a:fld>
            <a:endParaRPr lang="en-US"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A7FA1215-43F4-48B2-AA44-6A4164BD262E}" type="slidenum">
              <a:rPr lang="en-US" smtClean="0"/>
              <a:pPr eaLnBrk="1" hangingPunct="1"/>
              <a:t>21</a:t>
            </a:fld>
            <a:endParaRPr lang="en-US"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A7FA1215-43F4-48B2-AA44-6A4164BD262E}" type="slidenum">
              <a:rPr lang="en-US" smtClean="0"/>
              <a:pPr eaLnBrk="1" hangingPunct="1"/>
              <a:t>22</a:t>
            </a:fld>
            <a:endParaRPr lang="en-US"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A7FA1215-43F4-48B2-AA44-6A4164BD262E}" type="slidenum">
              <a:rPr lang="en-US" smtClean="0"/>
              <a:pPr eaLnBrk="1" hangingPunct="1"/>
              <a:t>23</a:t>
            </a:fld>
            <a:endParaRPr lang="en-US"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Demands for sustained</a:t>
            </a:r>
            <a:r>
              <a:rPr lang="en-US" baseline="0" dirty="0" smtClean="0"/>
              <a:t> attention and continued performance can also trigger symptoms, as this puts greater stress on the brain.</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2710D76B-E231-4E3B-A88F-F5EA8708583F}" type="slidenum">
              <a:rPr lang="en-US" smtClean="0"/>
              <a:pPr eaLnBrk="1" hangingPunct="1"/>
              <a:t>24</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Certain activities, particularly visually intensive activities, can trigger symptoms of Irlen Syndrome.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5831BE61-0633-43C2-8943-3CEA4DC20C4C}" type="slidenum">
              <a:rPr lang="en-US" smtClean="0"/>
              <a:pPr eaLnBrk="1" hangingPunct="1"/>
              <a:t>25</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Because Irlen Syndrome</a:t>
            </a:r>
            <a:r>
              <a:rPr lang="en-US" baseline="0" dirty="0" smtClean="0"/>
              <a:t> affects the brain, it means that when the brain is under stress, it affects the entire body, often resulting in a variety of physical symptoms. These include headaches, eye strain, nausea and fatigue just to name a few. This stress, over a long period of time can also have a systemic effect, causing issues with the immune system or endocrine system, affecting sleep patterns, and even resulting in emotional, behavioral, or psychological implications.</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D0F81881-9D0A-4E94-BFFF-3E31373F4A7F}" type="slidenum">
              <a:rPr lang="en-US" smtClean="0"/>
              <a:pPr eaLnBrk="1" hangingPunct="1"/>
              <a:t>26</a:t>
            </a:fld>
            <a:endParaRPr lang="en-US" smtClean="0"/>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When either the environment or visually-intensive activities put stress on the brain, it results in changes in brain chemistry and changes to the nervous system. These changes impact</a:t>
            </a:r>
            <a:r>
              <a:rPr lang="en-US" baseline="0" dirty="0" smtClean="0"/>
              <a:t> cortisol, serotonin, dopamine, and hormone levels that in turn lead to the learning, reading, emotional, and behavioral issues often connected with Irlen Syndrome.</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5831BE61-0633-43C2-8943-3CEA4DC20C4C}" type="slidenum">
              <a:rPr lang="en-US" smtClean="0"/>
              <a:pPr eaLnBrk="1" hangingPunct="1"/>
              <a:t>27</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5831BE61-0633-43C2-8943-3CEA4DC20C4C}" type="slidenum">
              <a:rPr lang="en-US" smtClean="0"/>
              <a:pPr eaLnBrk="1" hangingPunct="1"/>
              <a:t>28</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Standard educational, psychological,</a:t>
            </a:r>
            <a:r>
              <a:rPr lang="en-US" baseline="0" dirty="0" smtClean="0"/>
              <a:t> medical and ophthalmological tests to not identify Irlen Syndrome.</a:t>
            </a: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5831BE61-0633-43C2-8943-3CEA4DC20C4C}" type="slidenum">
              <a:rPr lang="en-US" smtClean="0"/>
              <a:pPr eaLnBrk="1" hangingPunct="1"/>
              <a:t>29</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Irlen Method, Irlen Spectral Filters, and Irlen Colored Overlays are not a method of reading instruction, and they will not replace the need for reading instruction or remediation.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5831BE61-0633-43C2-8943-3CEA4DC20C4C}" type="slidenum">
              <a:rPr lang="en-US" smtClean="0"/>
              <a:pPr eaLnBrk="1" hangingPunct="1"/>
              <a:t>3</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5831BE61-0633-43C2-8943-3CEA4DC20C4C}" type="slidenum">
              <a:rPr lang="en-US" smtClean="0"/>
              <a:pPr eaLnBrk="1" hangingPunct="1"/>
              <a:t>30</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22780CF8-EB0D-4ED3-9D3E-5BDABF0C4CA3}" type="slidenum">
              <a:rPr lang="en-US" smtClean="0"/>
              <a:pPr eaLnBrk="1" hangingPunct="1"/>
              <a:t>31</a:t>
            </a:fld>
            <a:endParaRPr lang="en-US"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261D8C77-7994-4C83-B520-F87F5ACDF079}" type="slidenum">
              <a:rPr lang="en-US" smtClean="0"/>
              <a:pPr eaLnBrk="1" hangingPunct="1"/>
              <a:t>32</a:t>
            </a:fld>
            <a:endParaRPr lang="en-US" smtClean="0"/>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Irlen Syndrome affects</a:t>
            </a:r>
            <a:r>
              <a:rPr lang="en-US" baseline="0" dirty="0" smtClean="0"/>
              <a:t> gifted and average students just as much as it affects individuals with learning problems. The disorder manifests itself differently within these different populations. For example, with the gifted student, you may not notice any issues with grades or academic performance, but this student will find themselves having to spend longer completing assignments than they should, and often pays a high price by suffering strain, fatigue or headaches. </a:t>
            </a: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9687885C-BD79-4F36-912F-F79A6BA9B561}" type="slidenum">
              <a:rPr lang="en-US" smtClean="0"/>
              <a:pPr eaLnBrk="1" hangingPunct="1"/>
              <a:t>33</a:t>
            </a:fld>
            <a:endParaRPr lang="en-US" smtClean="0"/>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Irlen Syndrome can be a factor in a variety of other populations as well,</a:t>
            </a:r>
            <a:r>
              <a:rPr lang="en-US" baseline="0" dirty="0" smtClean="0"/>
              <a:t> and should be considered as a factor contributing to an individual’s difficulties.</a:t>
            </a: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736BB961-A192-416D-B34E-F1B691D0D4E8}" type="slidenum">
              <a:rPr lang="en-US" smtClean="0"/>
              <a:pPr eaLnBrk="1" hangingPunct="1"/>
              <a:t>34</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B2D432DB-5D9D-4BA4-B59F-829817EEFC36}" type="slidenum">
              <a:rPr lang="en-US" smtClean="0"/>
              <a:pPr eaLnBrk="1" hangingPunct="1"/>
              <a:t>35</a:t>
            </a:fld>
            <a:endParaRPr lang="en-U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5CDBA9B2-E7BE-4C7D-A4DF-7AB110BA407E}" type="slidenum">
              <a:rPr lang="en-US" smtClean="0"/>
              <a:pPr eaLnBrk="1" hangingPunct="1"/>
              <a:t>36</a:t>
            </a:fld>
            <a:endParaRPr lang="en-U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In presentation mode, if you have an internet connection, you can click on the link inside the TV to view an</a:t>
            </a:r>
            <a:r>
              <a:rPr lang="en-US" baseline="0" dirty="0" smtClean="0"/>
              <a:t> animated video of Irlen distortions.</a:t>
            </a:r>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553A5FCD-D70E-4CB7-9262-5E39F7B128B2}" type="slidenum">
              <a:rPr lang="en-US" smtClean="0"/>
              <a:pPr eaLnBrk="1" hangingPunct="1"/>
              <a:t>4</a:t>
            </a:fld>
            <a:endParaRPr lang="en-US"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ln/>
        </p:spPr>
      </p:sp>
      <p:sp>
        <p:nvSpPr>
          <p:cNvPr id="1996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solidFill>
            <a:srgbClr val="FFFFFF"/>
          </a:solidFill>
          <a:ln/>
        </p:spPr>
      </p:sp>
      <p:sp>
        <p:nvSpPr>
          <p:cNvPr id="206851"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5831BE61-0633-43C2-8943-3CEA4DC20C4C}" type="slidenum">
              <a:rPr lang="en-US" smtClean="0"/>
              <a:pPr eaLnBrk="1" hangingPunct="1"/>
              <a:t>48</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5831BE61-0633-43C2-8943-3CEA4DC20C4C}" type="slidenum">
              <a:rPr lang="en-US" smtClean="0"/>
              <a:pPr eaLnBrk="1" hangingPunct="1"/>
              <a:t>49</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553A5FCD-D70E-4CB7-9262-5E39F7B128B2}" type="slidenum">
              <a:rPr lang="en-US" smtClean="0"/>
              <a:pPr eaLnBrk="1" hangingPunct="1"/>
              <a:t>5</a:t>
            </a:fld>
            <a:endParaRPr lang="en-US"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Daniel Amen used SPECT scans to show how wearing</a:t>
            </a:r>
            <a:r>
              <a:rPr lang="en-US" baseline="0" dirty="0" smtClean="0"/>
              <a:t> Irlen Spectral Filters calms an overactive brain. The image on the left side of the screen shows an individual with Irlen Syndrome who is not wearing his Irlen Spectral Filters. The white areas of the brain are considered “hot” or overactive parts of the brain, this includes the visual cortex. The image on the right side of the screen shows the same Irlen client when wearing his Irlen Spectral Filters. Brain function is normalized.</a:t>
            </a:r>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736BB961-A192-416D-B34E-F1B691D0D4E8}" type="slidenum">
              <a:rPr lang="en-US" smtClean="0"/>
              <a:pPr eaLnBrk="1" hangingPunct="1"/>
              <a:t>51</a:t>
            </a:fld>
            <a:endParaRPr lang="en-U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The following slides are geared at teachers and other educators, but may be relevant to some other adult audiences as well. Please feel free to remove slides from the presentation that are not relevant to your audience.</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By identifying and treating Irlen Syndrome as a first course of action,</a:t>
            </a:r>
            <a:r>
              <a:rPr lang="en-US" baseline="0" dirty="0" smtClean="0"/>
              <a:t> you can avoid misdiagnoses and be able to provide the correct intervention(s) for any other issues the individual might have.</a:t>
            </a:r>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F55547-18F5-4026-8A84-E3FE18968DD7}" type="slidenum">
              <a:rPr lang="en-US"/>
              <a:pPr/>
              <a:t>53</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r>
              <a:rPr lang="en-US" dirty="0" smtClean="0"/>
              <a:t>If an individual</a:t>
            </a:r>
            <a:r>
              <a:rPr lang="en-US" baseline="0" dirty="0" smtClean="0"/>
              <a:t> has any of these issues, they may have Irlen Syndrome.</a:t>
            </a: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F55547-18F5-4026-8A84-E3FE18968DD7}" type="slidenum">
              <a:rPr lang="en-US"/>
              <a:pPr/>
              <a:t>54</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F55547-18F5-4026-8A84-E3FE18968DD7}" type="slidenum">
              <a:rPr lang="en-US"/>
              <a:pPr/>
              <a:t>55</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58FA4E-74AF-4DD8-A69E-0C56A9370F66}" type="slidenum">
              <a:rPr lang="en-US"/>
              <a:pPr/>
              <a:t>56</a:t>
            </a:fld>
            <a:endParaRPr 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0D2ECC0A-E882-4CE7-9F74-BB85A5EFB788}" type="slidenum">
              <a:rPr lang="en-US" smtClean="0"/>
              <a:pPr eaLnBrk="1" hangingPunct="1"/>
              <a:t>6</a:t>
            </a:fld>
            <a:endParaRPr lang="en-US"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0D2ECC0A-E882-4CE7-9F74-BB85A5EFB788}" type="slidenum">
              <a:rPr lang="en-US" smtClean="0"/>
              <a:pPr eaLnBrk="1" hangingPunct="1"/>
              <a:t>7</a:t>
            </a:fld>
            <a:endParaRPr lang="en-US"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5831BE61-0633-43C2-8943-3CEA4DC20C4C}" type="slidenum">
              <a:rPr lang="en-US" smtClean="0"/>
              <a:pPr eaLnBrk="1" hangingPunct="1"/>
              <a:t>8</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eaLnBrk="1" hangingPunct="1"/>
            <a:fld id="{5831BE61-0633-43C2-8943-3CEA4DC20C4C}" type="slidenum">
              <a:rPr lang="en-US" smtClean="0"/>
              <a:pPr eaLnBrk="1" hangingPunct="1"/>
              <a:t>9</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126CD96F-0F83-46DB-B27B-BF117CC358D8}"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55363DD-E697-478D-B3B6-1271DA7FC082}" type="slidenum">
              <a:rPr lang="en-US" smtClean="0"/>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22DCCF3-E388-449D-AAAD-8D098339A1AE}" type="slidenum">
              <a:rPr lang="en-US" smtClean="0"/>
              <a:pPr>
                <a:defRPr/>
              </a:pPr>
              <a:t>‹#›</a:t>
            </a:fld>
            <a:endParaRPr lang="en-US"/>
          </a:p>
        </p:txBody>
      </p:sp>
      <p:sp>
        <p:nvSpPr>
          <p:cNvPr id="7" name="Footer Placeholder 4"/>
          <p:cNvSpPr txBox="1">
            <a:spLocks/>
          </p:cNvSpPr>
          <p:nvPr userDrawn="1"/>
        </p:nvSpPr>
        <p:spPr>
          <a:xfrm>
            <a:off x="7239000" y="6443663"/>
            <a:ext cx="1816100" cy="365125"/>
          </a:xfrm>
          <a:prstGeom prst="rect">
            <a:avLst/>
          </a:prstGeom>
        </p:spPr>
        <p:txBody>
          <a:bodyPr vert="horz" lIns="91440" tIns="45720" rIns="91440" bIns="45720" rtlCol="0" anchor="t"/>
          <a:lstStyle>
            <a:defPPr>
              <a:defRPr lang="en-US"/>
            </a:defPPr>
            <a:lvl1pPr algn="l" rtl="0" fontAlgn="base">
              <a:spcBef>
                <a:spcPct val="0"/>
              </a:spcBef>
              <a:spcAft>
                <a:spcPct val="0"/>
              </a:spcAft>
              <a:defRPr sz="1200" kern="1200">
                <a:solidFill>
                  <a:schemeClr val="tx1"/>
                </a:solidFill>
                <a:latin typeface="Century Gothic" pitchFamily="34" charset="0"/>
                <a:ea typeface="+mn-ea"/>
                <a:cs typeface="Arial" charset="0"/>
              </a:defRPr>
            </a:lvl1pPr>
            <a:lvl2pPr marL="457200" algn="l" rtl="0" fontAlgn="base">
              <a:spcBef>
                <a:spcPct val="0"/>
              </a:spcBef>
              <a:spcAft>
                <a:spcPct val="0"/>
              </a:spcAft>
              <a:defRPr kern="1200">
                <a:solidFill>
                  <a:schemeClr val="tx1"/>
                </a:solidFill>
                <a:latin typeface="Century Gothic" pitchFamily="34" charset="0"/>
                <a:ea typeface="+mn-ea"/>
                <a:cs typeface="Arial" charset="0"/>
              </a:defRPr>
            </a:lvl2pPr>
            <a:lvl3pPr marL="914400" algn="l" rtl="0" fontAlgn="base">
              <a:spcBef>
                <a:spcPct val="0"/>
              </a:spcBef>
              <a:spcAft>
                <a:spcPct val="0"/>
              </a:spcAft>
              <a:defRPr kern="1200">
                <a:solidFill>
                  <a:schemeClr val="tx1"/>
                </a:solidFill>
                <a:latin typeface="Century Gothic" pitchFamily="34" charset="0"/>
                <a:ea typeface="+mn-ea"/>
                <a:cs typeface="Arial" charset="0"/>
              </a:defRPr>
            </a:lvl3pPr>
            <a:lvl4pPr marL="1371600" algn="l" rtl="0" fontAlgn="base">
              <a:spcBef>
                <a:spcPct val="0"/>
              </a:spcBef>
              <a:spcAft>
                <a:spcPct val="0"/>
              </a:spcAft>
              <a:defRPr kern="1200">
                <a:solidFill>
                  <a:schemeClr val="tx1"/>
                </a:solidFill>
                <a:latin typeface="Century Gothic" pitchFamily="34" charset="0"/>
                <a:ea typeface="+mn-ea"/>
                <a:cs typeface="Arial" charset="0"/>
              </a:defRPr>
            </a:lvl4pPr>
            <a:lvl5pPr marL="1828800" algn="l" rtl="0" fontAlgn="base">
              <a:spcBef>
                <a:spcPct val="0"/>
              </a:spcBef>
              <a:spcAft>
                <a:spcPct val="0"/>
              </a:spcAft>
              <a:defRPr kern="1200">
                <a:solidFill>
                  <a:schemeClr val="tx1"/>
                </a:solidFill>
                <a:latin typeface="Century Gothic" pitchFamily="34" charset="0"/>
                <a:ea typeface="+mn-ea"/>
                <a:cs typeface="Arial" charset="0"/>
              </a:defRPr>
            </a:lvl5pPr>
            <a:lvl6pPr marL="2286000" algn="l" defTabSz="914400" rtl="0" eaLnBrk="1" latinLnBrk="0" hangingPunct="1">
              <a:defRPr kern="1200">
                <a:solidFill>
                  <a:schemeClr val="tx1"/>
                </a:solidFill>
                <a:latin typeface="Century Gothic" pitchFamily="34" charset="0"/>
                <a:ea typeface="+mn-ea"/>
                <a:cs typeface="Arial" charset="0"/>
              </a:defRPr>
            </a:lvl6pPr>
            <a:lvl7pPr marL="2743200" algn="l" defTabSz="914400" rtl="0" eaLnBrk="1" latinLnBrk="0" hangingPunct="1">
              <a:defRPr kern="1200">
                <a:solidFill>
                  <a:schemeClr val="tx1"/>
                </a:solidFill>
                <a:latin typeface="Century Gothic" pitchFamily="34" charset="0"/>
                <a:ea typeface="+mn-ea"/>
                <a:cs typeface="Arial" charset="0"/>
              </a:defRPr>
            </a:lvl7pPr>
            <a:lvl8pPr marL="3200400" algn="l" defTabSz="914400" rtl="0" eaLnBrk="1" latinLnBrk="0" hangingPunct="1">
              <a:defRPr kern="1200">
                <a:solidFill>
                  <a:schemeClr val="tx1"/>
                </a:solidFill>
                <a:latin typeface="Century Gothic" pitchFamily="34" charset="0"/>
                <a:ea typeface="+mn-ea"/>
                <a:cs typeface="Arial" charset="0"/>
              </a:defRPr>
            </a:lvl8pPr>
            <a:lvl9pPr marL="3657600" algn="l" defTabSz="914400" rtl="0" eaLnBrk="1" latinLnBrk="0" hangingPunct="1">
              <a:defRPr kern="1200">
                <a:solidFill>
                  <a:schemeClr val="tx1"/>
                </a:solidFill>
                <a:latin typeface="Century Gothic" pitchFamily="34" charset="0"/>
                <a:ea typeface="+mn-ea"/>
                <a:cs typeface="Arial" charset="0"/>
              </a:defRPr>
            </a:lvl9pPr>
          </a:lstStyle>
          <a:p>
            <a:pPr>
              <a:defRPr/>
            </a:pPr>
            <a:r>
              <a:rPr lang="en-US" smtClean="0"/>
              <a:t>© Irlen Institute 2014</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a:xfrm>
            <a:off x="6804152" y="6316663"/>
            <a:ext cx="1137684" cy="365125"/>
          </a:xfrm>
          <a:ln/>
        </p:spPr>
        <p:txBody>
          <a:bodyPr/>
          <a:lstStyle>
            <a:lvl1pPr>
              <a:defRPr/>
            </a:lvl1pPr>
          </a:lstStyle>
          <a:p>
            <a:pPr>
              <a:defRPr/>
            </a:pPr>
            <a:fld id="{5DCE053A-67C5-4147-8B39-D5BD39977A2B}" type="slidenum">
              <a:rPr lang="en-US"/>
              <a:pPr>
                <a:defRPr/>
              </a:pPr>
              <a:t>‹#›</a:t>
            </a:fld>
            <a:endParaRPr lang="en-US"/>
          </a:p>
        </p:txBody>
      </p:sp>
      <p:sp>
        <p:nvSpPr>
          <p:cNvPr id="6" name="Footer Placeholder 4"/>
          <p:cNvSpPr>
            <a:spLocks noGrp="1"/>
          </p:cNvSpPr>
          <p:nvPr>
            <p:ph type="ftr" sz="quarter" idx="11"/>
          </p:nvPr>
        </p:nvSpPr>
        <p:spPr>
          <a:xfrm>
            <a:off x="7239000" y="6316663"/>
            <a:ext cx="1816100" cy="365125"/>
          </a:xfrm>
        </p:spPr>
        <p:txBody>
          <a:bodyPr/>
          <a:lstStyle>
            <a:lvl1pPr>
              <a:defRPr/>
            </a:lvl1pPr>
          </a:lstStyle>
          <a:p>
            <a:pPr>
              <a:defRPr/>
            </a:pPr>
            <a:r>
              <a:rPr lang="en-US" dirty="0" smtClean="0"/>
              <a:t>© Irlen Institute 2014</a:t>
            </a:r>
            <a:endParaRPr lang="en-US" dirty="0"/>
          </a:p>
        </p:txBody>
      </p:sp>
      <p:sp>
        <p:nvSpPr>
          <p:cNvPr id="7"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341108621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824345C9-99CE-4B66-8FCD-118FAD48DA1C}" type="slidenum">
              <a:rPr lang="en-US"/>
              <a:pPr>
                <a:defRPr/>
              </a:pPr>
              <a:t>‹#›</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Date Placeholder 3"/>
          <p:cNvSpPr>
            <a:spLocks noGrp="1"/>
          </p:cNvSpPr>
          <p:nvPr>
            <p:ph type="dt" sz="half" idx="12"/>
          </p:nvPr>
        </p:nvSpPr>
        <p:spPr/>
        <p:txBody>
          <a:bodyPr/>
          <a:lstStyle>
            <a:lvl1pPr>
              <a:defRPr/>
            </a:lvl1pPr>
          </a:lstStyle>
          <a:p>
            <a:pPr>
              <a:defRPr/>
            </a:pPr>
            <a:endParaRPr lang="en-US"/>
          </a:p>
        </p:txBody>
      </p:sp>
    </p:spTree>
    <p:extLst>
      <p:ext uri="{BB962C8B-B14F-4D97-AF65-F5344CB8AC3E}">
        <p14:creationId xmlns:p14="http://schemas.microsoft.com/office/powerpoint/2010/main" val="2241211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pPr>
              <a:defRPr/>
            </a:pPr>
            <a:endParaRPr lang="en-US"/>
          </a:p>
        </p:txBody>
      </p:sp>
      <p:sp>
        <p:nvSpPr>
          <p:cNvPr id="10" name="Slide Number Placeholder 9"/>
          <p:cNvSpPr>
            <a:spLocks noGrp="1"/>
          </p:cNvSpPr>
          <p:nvPr>
            <p:ph type="sldNum" sz="quarter" idx="15"/>
          </p:nvPr>
        </p:nvSpPr>
        <p:spPr>
          <a:xfrm>
            <a:off x="6994652" y="6356350"/>
            <a:ext cx="1137684" cy="365125"/>
          </a:xfrm>
        </p:spPr>
        <p:txBody>
          <a:bodyPr/>
          <a:lstStyle/>
          <a:p>
            <a:pPr>
              <a:defRPr/>
            </a:pPr>
            <a:fld id="{61AD0219-2965-44CD-8219-890C2B70E18C}" type="slidenum">
              <a:rPr lang="en-US" smtClean="0"/>
              <a:pPr>
                <a:defRPr/>
              </a:pPr>
              <a:t>‹#›</a:t>
            </a:fld>
            <a:endParaRPr lang="en-US"/>
          </a:p>
        </p:txBody>
      </p:sp>
      <p:sp>
        <p:nvSpPr>
          <p:cNvPr id="11" name="Footer Placeholder 10"/>
          <p:cNvSpPr>
            <a:spLocks noGrp="1"/>
          </p:cNvSpPr>
          <p:nvPr>
            <p:ph type="ftr" sz="quarter" idx="16"/>
          </p:nvPr>
        </p:nvSpPr>
        <p:spPr>
          <a:xfrm>
            <a:off x="1069848" y="6356350"/>
            <a:ext cx="7972552" cy="365125"/>
          </a:xfrm>
        </p:spPr>
        <p:txBody>
          <a:bodyPr/>
          <a:lstStyle/>
          <a:p>
            <a:pPr algn="r">
              <a:defRPr/>
            </a:pPr>
            <a:r>
              <a:rPr lang="en-US" dirty="0" smtClean="0"/>
              <a:t>© Irlen Institute 2014</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99CCD243-F3B5-48B7-A4F3-7CE2AAAB02BD}"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pPr>
              <a:defRPr/>
            </a:pPr>
            <a:endParaRPr lang="en-US"/>
          </a:p>
        </p:txBody>
      </p:sp>
      <p:sp>
        <p:nvSpPr>
          <p:cNvPr id="10" name="Slide Number Placeholder 9"/>
          <p:cNvSpPr>
            <a:spLocks noGrp="1"/>
          </p:cNvSpPr>
          <p:nvPr>
            <p:ph type="sldNum" sz="quarter" idx="11"/>
          </p:nvPr>
        </p:nvSpPr>
        <p:spPr/>
        <p:txBody>
          <a:bodyPr/>
          <a:lstStyle/>
          <a:p>
            <a:pPr>
              <a:defRPr/>
            </a:pPr>
            <a:fld id="{1412584A-2B66-4FA2-B27A-A120FA207A8C}" type="slidenum">
              <a:rPr lang="en-US" smtClean="0"/>
              <a:pPr>
                <a:defRPr/>
              </a:pPr>
              <a:t>‹#›</a:t>
            </a:fld>
            <a:endParaRPr lang="en-US"/>
          </a:p>
        </p:txBody>
      </p:sp>
      <p:sp>
        <p:nvSpPr>
          <p:cNvPr id="11" name="Footer Placeholder 10"/>
          <p:cNvSpPr>
            <a:spLocks noGrp="1"/>
          </p:cNvSpPr>
          <p:nvPr>
            <p:ph type="ftr" sz="quarter" idx="12"/>
          </p:nvPr>
        </p:nvSpPr>
        <p:spPr>
          <a:xfrm>
            <a:off x="493776" y="6356350"/>
            <a:ext cx="5102352" cy="365125"/>
          </a:xfrm>
        </p:spPr>
        <p:txBody>
          <a:bodyPr/>
          <a:lstStyle/>
          <a:p>
            <a:pPr>
              <a:defRPr/>
            </a:pP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pPr>
              <a:defRPr/>
            </a:pPr>
            <a:endParaRPr lang="en-US"/>
          </a:p>
        </p:txBody>
      </p:sp>
      <p:sp>
        <p:nvSpPr>
          <p:cNvPr id="11" name="Slide Number Placeholder 10"/>
          <p:cNvSpPr>
            <a:spLocks noGrp="1"/>
          </p:cNvSpPr>
          <p:nvPr>
            <p:ph type="sldNum" sz="quarter" idx="11"/>
          </p:nvPr>
        </p:nvSpPr>
        <p:spPr/>
        <p:txBody>
          <a:bodyPr/>
          <a:lstStyle/>
          <a:p>
            <a:pPr>
              <a:defRPr/>
            </a:pPr>
            <a:fld id="{E863E1C0-C18F-4D91-ADEA-2DC5A9351B28}" type="slidenum">
              <a:rPr lang="en-US" smtClean="0"/>
              <a:pPr>
                <a:defRPr/>
              </a:pPr>
              <a:t>‹#›</a:t>
            </a:fld>
            <a:endParaRPr lang="en-US"/>
          </a:p>
        </p:txBody>
      </p:sp>
      <p:sp>
        <p:nvSpPr>
          <p:cNvPr id="12" name="Footer Placeholder 11"/>
          <p:cNvSpPr>
            <a:spLocks noGrp="1"/>
          </p:cNvSpPr>
          <p:nvPr>
            <p:ph type="ftr" sz="quarter" idx="12"/>
          </p:nvPr>
        </p:nvSpPr>
        <p:spPr>
          <a:xfrm>
            <a:off x="493776" y="6356350"/>
            <a:ext cx="5102352" cy="365125"/>
          </a:xfrm>
        </p:spPr>
        <p:txBody>
          <a:bodyPr/>
          <a:lstStyle/>
          <a:p>
            <a:pPr>
              <a:defRPr/>
            </a:pP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pPr>
              <a:defRPr/>
            </a:pPr>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pPr>
              <a:defRPr/>
            </a:pPr>
            <a:fld id="{99A43686-A10C-4E17-B1FE-A23B3480879C}" type="slidenum">
              <a:rPr lang="en-US" smtClean="0"/>
              <a:pPr>
                <a:defRPr/>
              </a:pPr>
              <a:t>‹#›</a:t>
            </a:fld>
            <a:endParaRPr lang="en-US"/>
          </a:p>
        </p:txBody>
      </p:sp>
      <p:sp>
        <p:nvSpPr>
          <p:cNvPr id="6" name="Footer Placeholder 5"/>
          <p:cNvSpPr>
            <a:spLocks noGrp="1"/>
          </p:cNvSpPr>
          <p:nvPr>
            <p:ph type="ftr" sz="quarter" idx="12"/>
          </p:nvPr>
        </p:nvSpPr>
        <p:spPr/>
        <p:txBody>
          <a:bodyPr/>
          <a:lstStyle/>
          <a:p>
            <a:pPr>
              <a:defRPr/>
            </a:pP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C90633C-12AF-4A6C-9960-E549345BEB9B}" type="slidenum">
              <a:rPr lang="en-US" smtClean="0"/>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pPr>
              <a:defRPr/>
            </a:pPr>
            <a:fld id="{9C250280-3372-4B84-83A1-37D90A67F173}" type="slidenum">
              <a:rPr lang="en-US" smtClean="0"/>
              <a:pPr>
                <a:defRPr/>
              </a:pPr>
              <a:t>‹#›</a:t>
            </a:fld>
            <a:endParaRPr lang="en-US"/>
          </a:p>
        </p:txBody>
      </p:sp>
      <p:sp>
        <p:nvSpPr>
          <p:cNvPr id="10" name="Footer Placeholder 9"/>
          <p:cNvSpPr>
            <a:spLocks noGrp="1"/>
          </p:cNvSpPr>
          <p:nvPr>
            <p:ph type="ftr" sz="quarter" idx="12"/>
          </p:nvPr>
        </p:nvSpPr>
        <p:spPr>
          <a:xfrm>
            <a:off x="493776" y="6356350"/>
            <a:ext cx="5102352" cy="365125"/>
          </a:xfrm>
        </p:spPr>
        <p:txBody>
          <a:bodyPr/>
          <a:lstStyle/>
          <a:p>
            <a:pPr>
              <a:defRPr/>
            </a:pP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pPr>
              <a:defRPr/>
            </a:pPr>
            <a:fld id="{29136D70-060E-4836-802A-270D8C99D93A}" type="slidenum">
              <a:rPr lang="en-US" smtClean="0"/>
              <a:pPr>
                <a:defRPr/>
              </a:pPr>
              <a:t>‹#›</a:t>
            </a:fld>
            <a:endParaRPr lang="en-US"/>
          </a:p>
        </p:txBody>
      </p:sp>
      <p:sp>
        <p:nvSpPr>
          <p:cNvPr id="10" name="Footer Placeholder 9"/>
          <p:cNvSpPr>
            <a:spLocks noGrp="1"/>
          </p:cNvSpPr>
          <p:nvPr>
            <p:ph type="ftr" sz="quarter" idx="12"/>
          </p:nvPr>
        </p:nvSpPr>
        <p:spPr>
          <a:xfrm>
            <a:off x="493776" y="6356350"/>
            <a:ext cx="5102352" cy="365125"/>
          </a:xfrm>
        </p:spPr>
        <p:txBody>
          <a:bodyPr/>
          <a:lstStyle/>
          <a:p>
            <a:pPr>
              <a:defRPr/>
            </a:pPr>
            <a:endParaRPr lang="en-U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pPr>
              <a:defRPr/>
            </a:pPr>
            <a:fld id="{0B6F39B6-9280-4FCD-B19A-035EBB2F9A34}"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 id="2147483901" r:id="rId12"/>
    <p:sldLayoutId id="2147483902" r:id="rId13"/>
  </p:sldLayoutIdLst>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hyperlink" Target="http://irlen.com/irlen-syndrome-awareness-week-2014/" TargetMode="External"/><Relationship Id="rId4" Type="http://schemas.openxmlformats.org/officeDocument/2006/relationships/image" Target="../media/image3.jp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hyperlink" Target="http://www.google.com/imgres?q=pay+attention&amp;hl=en&amp;sa=X&amp;tbo=d&amp;as_st=y&amp;biw=1463&amp;bih=645&amp;tbs=isz:l&amp;tbm=isch&amp;imgrefurl=http://www.providence.edu/academic-services/academic-skills/Pages/note.aspx&amp;tbnid=vHkL9fypPgh0LM&amp;docid=_UNrsZKPIp4n4M&amp;ved=0CFIQhRYoAA&amp;ei=-eEGUdP5FauUigLCi4CYCg&amp;dur=3595" TargetMode="External"/><Relationship Id="rId5"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2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3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54kVqgELzRM_OM&amp;tbnid=ZY22f0qXMWypCM:&amp;ved=0CAUQjRw&amp;url=http://www.autism-community.com/evidence-based-reading-instruction/&amp;ei=RQ8DUY-uCaP_igL99YHIAw&amp;psig=AFQjCNHFegZ__ZjkUkY8ABr4wK_nthzECg&amp;ust=1359241413523326" TargetMode="External"/><Relationship Id="rId4" Type="http://schemas.openxmlformats.org/officeDocument/2006/relationships/image" Target="../media/image34.jpeg"/><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35.jpe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hyperlink" Target="http://www.youtube.com/watch?v=FARizLljRkc" TargetMode="External"/><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38.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0.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2.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3.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5.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6.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 Id="rId3" Type="http://schemas.openxmlformats.org/officeDocument/2006/relationships/image" Target="../media/image48.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image" Target="../media/image4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4.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5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 Id="rId3" Type="http://schemas.openxmlformats.org/officeDocument/2006/relationships/image" Target="../media/image52.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image" Target="../media/image53.png"/><Relationship Id="rId4" Type="http://schemas.microsoft.com/office/2007/relationships/hdphoto" Target="../media/hdphoto1.wdp"/><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 Id="rId3" Type="http://schemas.openxmlformats.org/officeDocument/2006/relationships/image" Target="../media/image54.jpeg"/></Relationships>
</file>

<file path=ppt/slides/_rels/slide61.xml.rels><?xml version="1.0" encoding="UTF-8" standalone="yes"?>
<Relationships xmlns="http://schemas.openxmlformats.org/package/2006/relationships"><Relationship Id="rId3" Type="http://schemas.openxmlformats.org/officeDocument/2006/relationships/hyperlink" Target="http://www.youtube.com/watch?v=9N5qbMFtKQ4" TargetMode="External"/><Relationship Id="rId4" Type="http://schemas.openxmlformats.org/officeDocument/2006/relationships/hyperlink" Target="http://www.youtube.com/watch?v=91WOnEepH0A" TargetMode="External"/><Relationship Id="rId5"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8" descr="https://encrypted-tbn0.gstatic.com/images?q=tbn:ANd9GcQ4GON494NNXyvrBMwIGVLkGZ-sctE07pMHcCxUWjHDPNmSuolElw"/>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2656"/>
          <a:stretch/>
        </p:blipFill>
        <p:spPr bwMode="auto">
          <a:xfrm>
            <a:off x="1" y="1498600"/>
            <a:ext cx="9144000" cy="538000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Oval 1"/>
          <p:cNvSpPr/>
          <p:nvPr/>
        </p:nvSpPr>
        <p:spPr>
          <a:xfrm>
            <a:off x="276418" y="3238500"/>
            <a:ext cx="3685981" cy="2171699"/>
          </a:xfrm>
          <a:prstGeom prst="ellipse">
            <a:avLst/>
          </a:prstGeom>
          <a:solidFill>
            <a:srgbClr val="FF0000">
              <a:alpha val="50196"/>
            </a:srgbClr>
          </a:solidFill>
          <a:ln w="762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05186" y="3009900"/>
            <a:ext cx="3595914" cy="2247900"/>
          </a:xfrm>
          <a:prstGeom prst="ellipse">
            <a:avLst/>
          </a:prstGeom>
          <a:solidFill>
            <a:srgbClr val="FF0000">
              <a:alpha val="50196"/>
            </a:srgbClr>
          </a:solidFill>
          <a:ln w="76200">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66" name="Rectangle 2"/>
          <p:cNvSpPr>
            <a:spLocks noGrp="1" noChangeArrowheads="1"/>
          </p:cNvSpPr>
          <p:nvPr>
            <p:ph type="title"/>
          </p:nvPr>
        </p:nvSpPr>
        <p:spPr>
          <a:xfrm>
            <a:off x="152400" y="87313"/>
            <a:ext cx="8422762" cy="1976978"/>
          </a:xfrm>
        </p:spPr>
        <p:txBody>
          <a:bodyPr>
            <a:normAutofit/>
          </a:bodyPr>
          <a:lstStyle/>
          <a:p>
            <a:pPr algn="ctr" eaLnBrk="1" fontAlgn="auto" hangingPunct="1">
              <a:spcAft>
                <a:spcPts val="0"/>
              </a:spcAft>
              <a:defRPr/>
            </a:pPr>
            <a:r>
              <a:rPr lang="en-US" sz="4000" b="1" cap="none" dirty="0" smtClean="0">
                <a:solidFill>
                  <a:schemeClr val="accent4"/>
                </a:solidFill>
              </a:rPr>
              <a:t>Irlen Syndrome: </a:t>
            </a:r>
            <a:br>
              <a:rPr lang="en-US" sz="4000" b="1" cap="none" dirty="0" smtClean="0">
                <a:solidFill>
                  <a:schemeClr val="accent4"/>
                </a:solidFill>
              </a:rPr>
            </a:br>
            <a:r>
              <a:rPr lang="en-US" sz="4000" b="1" cap="none" dirty="0" smtClean="0">
                <a:solidFill>
                  <a:schemeClr val="accent4"/>
                </a:solidFill>
              </a:rPr>
              <a:t>What Everyone Needs To Know</a:t>
            </a:r>
          </a:p>
        </p:txBody>
      </p:sp>
      <p:pic>
        <p:nvPicPr>
          <p:cNvPr id="4" name="Picture 3"/>
          <p:cNvPicPr>
            <a:picLocks noChangeAspect="1"/>
          </p:cNvPicPr>
          <p:nvPr/>
        </p:nvPicPr>
        <p:blipFill>
          <a:blip r:embed="rId4">
            <a:lum bright="70000" contrast="-70000"/>
            <a:extLst>
              <a:ext uri="{28A0092B-C50C-407E-A947-70E740481C1C}">
                <a14:useLocalDpi xmlns:a14="http://schemas.microsoft.com/office/drawing/2010/main" val="0"/>
              </a:ext>
            </a:extLst>
          </a:blip>
          <a:stretch>
            <a:fillRect/>
          </a:stretch>
        </p:blipFill>
        <p:spPr>
          <a:xfrm>
            <a:off x="152400" y="5994400"/>
            <a:ext cx="1524000" cy="685800"/>
          </a:xfrm>
          <a:prstGeom prst="rect">
            <a:avLst/>
          </a:prstGeom>
        </p:spPr>
      </p:pic>
      <p:sp>
        <p:nvSpPr>
          <p:cNvPr id="6" name="TextBox 5"/>
          <p:cNvSpPr txBox="1"/>
          <p:nvPr/>
        </p:nvSpPr>
        <p:spPr>
          <a:xfrm>
            <a:off x="1676400" y="6388100"/>
            <a:ext cx="3263900" cy="369332"/>
          </a:xfrm>
          <a:prstGeom prst="rect">
            <a:avLst/>
          </a:prstGeom>
          <a:noFill/>
        </p:spPr>
        <p:txBody>
          <a:bodyPr wrap="square" rtlCol="0">
            <a:spAutoFit/>
          </a:bodyPr>
          <a:lstStyle/>
          <a:p>
            <a:r>
              <a:rPr lang="en-US" dirty="0" smtClean="0"/>
              <a:t>www.irlen.com</a:t>
            </a:r>
            <a:endParaRPr lang="en-US" dirty="0"/>
          </a:p>
        </p:txBody>
      </p:sp>
      <p:sp>
        <p:nvSpPr>
          <p:cNvPr id="8"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265113"/>
            <a:ext cx="8534400" cy="874712"/>
          </a:xfrm>
        </p:spPr>
        <p:txBody>
          <a:bodyPr>
            <a:normAutofit/>
          </a:bodyPr>
          <a:lstStyle/>
          <a:p>
            <a:pPr>
              <a:defRPr/>
            </a:pPr>
            <a:r>
              <a:rPr lang="en-US" sz="4000" b="1" cap="none" dirty="0" smtClean="0">
                <a:solidFill>
                  <a:schemeClr val="accent4"/>
                </a:solidFill>
              </a:rPr>
              <a:t>Hereditary</a:t>
            </a:r>
            <a:endParaRPr lang="en-US" sz="4000" b="1" cap="none" dirty="0">
              <a:solidFill>
                <a:schemeClr val="accent4"/>
              </a:solidFill>
            </a:endParaRPr>
          </a:p>
        </p:txBody>
      </p:sp>
      <p:sp>
        <p:nvSpPr>
          <p:cNvPr id="6" name="Rectangle 3"/>
          <p:cNvSpPr txBox="1">
            <a:spLocks noChangeArrowheads="1"/>
          </p:cNvSpPr>
          <p:nvPr/>
        </p:nvSpPr>
        <p:spPr bwMode="auto">
          <a:xfrm>
            <a:off x="152400" y="1143000"/>
            <a:ext cx="5619008" cy="5486400"/>
          </a:xfrm>
          <a:prstGeom prst="rect">
            <a:avLst/>
          </a:prstGeom>
          <a:noFill/>
          <a:ln w="9525">
            <a:noFill/>
            <a:miter lim="800000"/>
            <a:headEnd/>
            <a:tailEnd/>
          </a:ln>
        </p:spPr>
        <p:txBody>
          <a:bodyPr/>
          <a:lstStyle/>
          <a:p>
            <a:pPr marL="800100" lvl="1" indent="-228600">
              <a:lnSpc>
                <a:spcPct val="90000"/>
              </a:lnSpc>
              <a:spcBef>
                <a:spcPts val="2400"/>
              </a:spcBef>
              <a:buClr>
                <a:schemeClr val="accent3"/>
              </a:buClr>
              <a:buFont typeface="Arial" pitchFamily="34" charset="0"/>
              <a:buChar char="•"/>
              <a:defRPr/>
            </a:pPr>
            <a:r>
              <a:rPr lang="en-US" sz="2600" dirty="0"/>
              <a:t>Genetic predisposition, </a:t>
            </a:r>
            <a:r>
              <a:rPr lang="en-US" sz="2600" dirty="0" smtClean="0"/>
              <a:t/>
            </a:r>
            <a:br>
              <a:rPr lang="en-US" sz="2600" dirty="0" smtClean="0"/>
            </a:br>
            <a:r>
              <a:rPr lang="en-US" sz="2600" dirty="0" smtClean="0"/>
              <a:t>runs </a:t>
            </a:r>
            <a:r>
              <a:rPr lang="en-US" sz="2600" dirty="0"/>
              <a:t>in families</a:t>
            </a:r>
          </a:p>
          <a:p>
            <a:pPr marL="800100" lvl="1" indent="-228600">
              <a:lnSpc>
                <a:spcPct val="90000"/>
              </a:lnSpc>
              <a:spcBef>
                <a:spcPts val="2400"/>
              </a:spcBef>
              <a:buClr>
                <a:schemeClr val="accent3"/>
              </a:buClr>
              <a:buFont typeface="Arial" pitchFamily="34" charset="0"/>
              <a:buChar char="•"/>
              <a:defRPr/>
            </a:pPr>
            <a:r>
              <a:rPr lang="en-US" sz="2600" dirty="0"/>
              <a:t>Affects males and </a:t>
            </a:r>
            <a:r>
              <a:rPr lang="en-US" sz="2600" dirty="0" smtClean="0"/>
              <a:t/>
            </a:r>
            <a:br>
              <a:rPr lang="en-US" sz="2600" dirty="0" smtClean="0"/>
            </a:br>
            <a:r>
              <a:rPr lang="en-US" sz="2600" dirty="0" smtClean="0"/>
              <a:t>females </a:t>
            </a:r>
            <a:r>
              <a:rPr lang="en-US" sz="2600" dirty="0"/>
              <a:t>equally</a:t>
            </a:r>
          </a:p>
          <a:p>
            <a:pPr marL="800100" lvl="1" indent="-228600">
              <a:lnSpc>
                <a:spcPct val="90000"/>
              </a:lnSpc>
              <a:spcBef>
                <a:spcPts val="2400"/>
              </a:spcBef>
              <a:buClr>
                <a:schemeClr val="accent3"/>
              </a:buClr>
              <a:buFont typeface="Arial" pitchFamily="34" charset="0"/>
              <a:buChar char="•"/>
              <a:defRPr/>
            </a:pPr>
            <a:r>
              <a:rPr lang="en-US" sz="2600" dirty="0"/>
              <a:t>Can also be </a:t>
            </a:r>
            <a:r>
              <a:rPr lang="en-US" sz="2600" dirty="0" smtClean="0"/>
              <a:t/>
            </a:r>
            <a:br>
              <a:rPr lang="en-US" sz="2600" dirty="0" smtClean="0"/>
            </a:br>
            <a:r>
              <a:rPr lang="en-US" sz="2600" dirty="0" smtClean="0"/>
              <a:t>acquired via </a:t>
            </a:r>
            <a:br>
              <a:rPr lang="en-US" sz="2600" dirty="0" smtClean="0"/>
            </a:br>
            <a:r>
              <a:rPr lang="en-US" sz="2600" dirty="0" smtClean="0"/>
              <a:t>injury, illness, </a:t>
            </a:r>
            <a:br>
              <a:rPr lang="en-US" sz="2600" dirty="0" smtClean="0"/>
            </a:br>
            <a:r>
              <a:rPr lang="en-US" sz="2600" dirty="0" smtClean="0"/>
              <a:t>medical procedures</a:t>
            </a:r>
            <a:endParaRPr lang="en-US" sz="2600" dirty="0"/>
          </a:p>
        </p:txBody>
      </p:sp>
      <p:sp>
        <p:nvSpPr>
          <p:cNvPr id="4" name="Rectangle 3"/>
          <p:cNvSpPr/>
          <p:nvPr/>
        </p:nvSpPr>
        <p:spPr>
          <a:xfrm>
            <a:off x="8429750" y="57462"/>
            <a:ext cx="1015663" cy="7103362"/>
          </a:xfrm>
          <a:prstGeom prst="rect">
            <a:avLst/>
          </a:prstGeom>
        </p:spPr>
        <p:txBody>
          <a:bodyPr vert="vert270" wrap="square">
            <a:spAutoFit/>
          </a:bodyPr>
          <a:lstStyle/>
          <a:p>
            <a:pPr marL="571500" lvl="1" algn="ctr">
              <a:lnSpc>
                <a:spcPct val="90000"/>
              </a:lnSpc>
              <a:spcBef>
                <a:spcPts val="1200"/>
              </a:spcBef>
              <a:buClr>
                <a:schemeClr val="accent1"/>
              </a:buClr>
              <a:defRPr/>
            </a:pPr>
            <a:r>
              <a:rPr lang="en-US" sz="6000" b="1" spc="3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Runs In Families</a:t>
            </a:r>
            <a:endParaRPr lang="en-US" sz="6000" b="1" spc="3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pic>
        <p:nvPicPr>
          <p:cNvPr id="36866" name="Picture 2" descr="C:\Users\Sandra\Documents\Irlen\Marketing\Photos and images\Family of 1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53226" y="3352339"/>
            <a:ext cx="3219450" cy="29440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4646351" y="6308275"/>
            <a:ext cx="2686050" cy="246221"/>
          </a:xfrm>
          <a:prstGeom prst="rect">
            <a:avLst/>
          </a:prstGeom>
          <a:noFill/>
        </p:spPr>
        <p:txBody>
          <a:bodyPr wrap="square" rtlCol="0">
            <a:spAutoFit/>
          </a:bodyPr>
          <a:lstStyle/>
          <a:p>
            <a:r>
              <a:rPr lang="en-US" sz="1000" dirty="0" smtClean="0"/>
              <a:t>Family of 10 wearing Irlen Spectral Filters</a:t>
            </a:r>
            <a:endParaRPr lang="en-US" sz="1000" dirty="0"/>
          </a:p>
        </p:txBody>
      </p:sp>
      <p:pic>
        <p:nvPicPr>
          <p:cNvPr id="7" name="Picture 10" descr="https://encrypted-tbn0.gstatic.com/images?q=tbn:ANd9GcTjXQGhLoOpHQaaNNXPhTdzssz1N29xfV-IYF6gBQgjBZ6zq5PU"/>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520294" y="1143000"/>
            <a:ext cx="2714673" cy="17984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265113"/>
            <a:ext cx="8534400" cy="874712"/>
          </a:xfrm>
        </p:spPr>
        <p:txBody>
          <a:bodyPr>
            <a:normAutofit/>
          </a:bodyPr>
          <a:lstStyle/>
          <a:p>
            <a:pPr fontAlgn="auto">
              <a:spcAft>
                <a:spcPts val="0"/>
              </a:spcAft>
              <a:defRPr/>
            </a:pPr>
            <a:r>
              <a:rPr lang="en-US" sz="4000" b="1" cap="none" dirty="0">
                <a:solidFill>
                  <a:schemeClr val="accent4"/>
                </a:solidFill>
              </a:rPr>
              <a:t>A </a:t>
            </a:r>
            <a:r>
              <a:rPr lang="en-US" sz="4000" b="1" cap="none" dirty="0" smtClean="0">
                <a:solidFill>
                  <a:schemeClr val="accent4"/>
                </a:solidFill>
              </a:rPr>
              <a:t>Spectrum Disorder</a:t>
            </a:r>
            <a:endParaRPr lang="en-US" sz="4000" b="1" cap="none" dirty="0">
              <a:solidFill>
                <a:schemeClr val="accent4"/>
              </a:solidFill>
            </a:endParaRPr>
          </a:p>
        </p:txBody>
      </p:sp>
      <p:sp>
        <p:nvSpPr>
          <p:cNvPr id="5" name="Left-Right Arrow 4"/>
          <p:cNvSpPr/>
          <p:nvPr/>
        </p:nvSpPr>
        <p:spPr>
          <a:xfrm>
            <a:off x="847725" y="2523139"/>
            <a:ext cx="7439025" cy="762000"/>
          </a:xfrm>
          <a:prstGeom prst="leftRightArrow">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50000" t="50000" r="50000" b="50000"/>
            </a:path>
            <a:tileRect/>
          </a:gra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7" name="TextBox 6"/>
          <p:cNvSpPr txBox="1"/>
          <p:nvPr/>
        </p:nvSpPr>
        <p:spPr>
          <a:xfrm>
            <a:off x="419100" y="3311552"/>
            <a:ext cx="1295400" cy="523220"/>
          </a:xfrm>
          <a:prstGeom prst="rect">
            <a:avLst/>
          </a:prstGeom>
          <a:noFill/>
        </p:spPr>
        <p:txBody>
          <a:bodyPr wrap="square" rtlCol="0">
            <a:spAutoFit/>
          </a:bodyPr>
          <a:lstStyle/>
          <a:p>
            <a:pPr algn="ctr"/>
            <a:r>
              <a:rPr lang="en-US" sz="2800" dirty="0" smtClean="0">
                <a:solidFill>
                  <a:schemeClr val="tx2"/>
                </a:solidFill>
              </a:rPr>
              <a:t>Slight</a:t>
            </a:r>
            <a:endParaRPr lang="en-US" sz="2800" dirty="0">
              <a:solidFill>
                <a:schemeClr val="tx2"/>
              </a:solidFill>
            </a:endParaRPr>
          </a:p>
        </p:txBody>
      </p:sp>
      <p:sp>
        <p:nvSpPr>
          <p:cNvPr id="8" name="TextBox 7"/>
          <p:cNvSpPr txBox="1"/>
          <p:nvPr/>
        </p:nvSpPr>
        <p:spPr>
          <a:xfrm>
            <a:off x="7038975" y="3311552"/>
            <a:ext cx="1466850" cy="523220"/>
          </a:xfrm>
          <a:prstGeom prst="rect">
            <a:avLst/>
          </a:prstGeom>
          <a:noFill/>
        </p:spPr>
        <p:txBody>
          <a:bodyPr wrap="square" rtlCol="0">
            <a:spAutoFit/>
          </a:bodyPr>
          <a:lstStyle/>
          <a:p>
            <a:pPr algn="ctr"/>
            <a:r>
              <a:rPr lang="en-US" sz="2800" dirty="0" smtClean="0">
                <a:solidFill>
                  <a:schemeClr val="tx2"/>
                </a:solidFill>
              </a:rPr>
              <a:t>Severe</a:t>
            </a:r>
            <a:endParaRPr lang="en-US" sz="2800" dirty="0">
              <a:solidFill>
                <a:schemeClr val="tx2"/>
              </a:solidFill>
            </a:endParaRPr>
          </a:p>
        </p:txBody>
      </p:sp>
      <p:sp>
        <p:nvSpPr>
          <p:cNvPr id="9" name="TextBox 8"/>
          <p:cNvSpPr txBox="1"/>
          <p:nvPr/>
        </p:nvSpPr>
        <p:spPr>
          <a:xfrm>
            <a:off x="1009650" y="1918629"/>
            <a:ext cx="7124700" cy="523220"/>
          </a:xfrm>
          <a:prstGeom prst="rect">
            <a:avLst/>
          </a:prstGeom>
          <a:noFill/>
        </p:spPr>
        <p:txBody>
          <a:bodyPr wrap="square" rtlCol="0">
            <a:spAutoFit/>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 Irlen Continuum</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TextBox 9"/>
          <p:cNvSpPr txBox="1"/>
          <p:nvPr/>
        </p:nvSpPr>
        <p:spPr>
          <a:xfrm>
            <a:off x="0" y="3953265"/>
            <a:ext cx="2533650" cy="738664"/>
          </a:xfrm>
          <a:prstGeom prst="rect">
            <a:avLst/>
          </a:prstGeom>
          <a:noFill/>
        </p:spPr>
        <p:txBody>
          <a:bodyPr wrap="square" rtlCol="0">
            <a:spAutoFit/>
          </a:bodyPr>
          <a:lstStyle/>
          <a:p>
            <a:pPr algn="ctr">
              <a:spcBef>
                <a:spcPts val="1200"/>
              </a:spcBef>
            </a:pPr>
            <a:r>
              <a:rPr lang="en-US" dirty="0" smtClean="0"/>
              <a:t>Symptoms Begin: </a:t>
            </a:r>
            <a:br>
              <a:rPr lang="en-US" dirty="0" smtClean="0"/>
            </a:br>
            <a:r>
              <a:rPr lang="en-US" sz="2400" b="1" dirty="0" smtClean="0"/>
              <a:t>40-60 minutes</a:t>
            </a:r>
            <a:endParaRPr lang="en-US" sz="2400" b="1" dirty="0"/>
          </a:p>
        </p:txBody>
      </p:sp>
      <p:sp>
        <p:nvSpPr>
          <p:cNvPr id="11" name="TextBox 10"/>
          <p:cNvSpPr txBox="1"/>
          <p:nvPr/>
        </p:nvSpPr>
        <p:spPr>
          <a:xfrm>
            <a:off x="6631826" y="3947116"/>
            <a:ext cx="2466905" cy="738664"/>
          </a:xfrm>
          <a:prstGeom prst="rect">
            <a:avLst/>
          </a:prstGeom>
          <a:noFill/>
        </p:spPr>
        <p:txBody>
          <a:bodyPr wrap="square" rtlCol="0">
            <a:spAutoFit/>
          </a:bodyPr>
          <a:lstStyle/>
          <a:p>
            <a:pPr algn="ctr">
              <a:spcBef>
                <a:spcPts val="1200"/>
              </a:spcBef>
            </a:pPr>
            <a:r>
              <a:rPr lang="en-US" dirty="0" smtClean="0"/>
              <a:t>Symptoms Begin: </a:t>
            </a:r>
            <a:br>
              <a:rPr lang="en-US" dirty="0" smtClean="0"/>
            </a:br>
            <a:r>
              <a:rPr lang="en-US" sz="2400" b="1" dirty="0" smtClean="0"/>
              <a:t>0-20 minutes</a:t>
            </a:r>
            <a:endParaRPr lang="en-US" sz="2400" b="1" dirty="0"/>
          </a:p>
        </p:txBody>
      </p:sp>
      <p:sp>
        <p:nvSpPr>
          <p:cNvPr id="12" name="Rectangle 11"/>
          <p:cNvSpPr/>
          <p:nvPr/>
        </p:nvSpPr>
        <p:spPr>
          <a:xfrm>
            <a:off x="-534383" y="6179110"/>
            <a:ext cx="9690264" cy="923330"/>
          </a:xfrm>
          <a:prstGeom prst="rect">
            <a:avLst/>
          </a:prstGeom>
        </p:spPr>
        <p:txBody>
          <a:bodyPr vert="horz" wrap="square">
            <a:spAutoFit/>
          </a:bodyPr>
          <a:lstStyle/>
          <a:p>
            <a:pPr marL="571500" lvl="1" algn="ctr">
              <a:lnSpc>
                <a:spcPct val="90000"/>
              </a:lnSpc>
              <a:spcBef>
                <a:spcPts val="1200"/>
              </a:spcBef>
              <a:buClr>
                <a:schemeClr val="accent1"/>
              </a:buClr>
              <a:defRPr/>
            </a:pPr>
            <a:r>
              <a:rPr lang="en-US" sz="6000" b="1" spc="3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Falls On A Continuum</a:t>
            </a:r>
            <a:endParaRPr lang="en-US" sz="6000" b="1" spc="3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13" name="TextBox 12"/>
          <p:cNvSpPr txBox="1"/>
          <p:nvPr/>
        </p:nvSpPr>
        <p:spPr>
          <a:xfrm>
            <a:off x="3590924" y="3311552"/>
            <a:ext cx="1952625" cy="523220"/>
          </a:xfrm>
          <a:prstGeom prst="rect">
            <a:avLst/>
          </a:prstGeom>
          <a:noFill/>
        </p:spPr>
        <p:txBody>
          <a:bodyPr wrap="square" rtlCol="0">
            <a:spAutoFit/>
          </a:bodyPr>
          <a:lstStyle/>
          <a:p>
            <a:pPr algn="ctr"/>
            <a:r>
              <a:rPr lang="en-US" sz="2800" dirty="0" smtClean="0">
                <a:solidFill>
                  <a:schemeClr val="tx2"/>
                </a:solidFill>
              </a:rPr>
              <a:t>Moderate</a:t>
            </a:r>
            <a:endParaRPr lang="en-US" sz="2800" dirty="0">
              <a:solidFill>
                <a:schemeClr val="tx2"/>
              </a:solidFill>
            </a:endParaRPr>
          </a:p>
        </p:txBody>
      </p:sp>
      <p:sp>
        <p:nvSpPr>
          <p:cNvPr id="14" name="TextBox 13"/>
          <p:cNvSpPr txBox="1"/>
          <p:nvPr/>
        </p:nvSpPr>
        <p:spPr>
          <a:xfrm>
            <a:off x="3305175" y="3947116"/>
            <a:ext cx="2533650" cy="738664"/>
          </a:xfrm>
          <a:prstGeom prst="rect">
            <a:avLst/>
          </a:prstGeom>
          <a:noFill/>
        </p:spPr>
        <p:txBody>
          <a:bodyPr wrap="square" rtlCol="0">
            <a:spAutoFit/>
          </a:bodyPr>
          <a:lstStyle/>
          <a:p>
            <a:pPr algn="ctr">
              <a:spcBef>
                <a:spcPts val="1200"/>
              </a:spcBef>
            </a:pPr>
            <a:r>
              <a:rPr lang="en-US" dirty="0" smtClean="0"/>
              <a:t>Symptoms Begin: </a:t>
            </a:r>
            <a:br>
              <a:rPr lang="en-US" dirty="0" smtClean="0"/>
            </a:br>
            <a:r>
              <a:rPr lang="en-US" sz="2400" b="1" dirty="0" smtClean="0"/>
              <a:t>20-40 minutes</a:t>
            </a:r>
            <a:endParaRPr lang="en-US" sz="2400" b="1" dirty="0"/>
          </a:p>
        </p:txBody>
      </p:sp>
      <p:sp>
        <p:nvSpPr>
          <p:cNvPr id="15" name="Footer Placeholder 4"/>
          <p:cNvSpPr>
            <a:spLocks noGrp="1"/>
          </p:cNvSpPr>
          <p:nvPr>
            <p:ph type="ftr" sz="quarter" idx="4294967295"/>
          </p:nvPr>
        </p:nvSpPr>
        <p:spPr>
          <a:xfrm>
            <a:off x="7239000" y="60880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909543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72000" y="1269731"/>
            <a:ext cx="4260762" cy="4347113"/>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0" name="Rectangle 2"/>
          <p:cNvSpPr>
            <a:spLocks noGrp="1" noChangeArrowheads="1"/>
          </p:cNvSpPr>
          <p:nvPr>
            <p:ph type="title"/>
          </p:nvPr>
        </p:nvSpPr>
        <p:spPr>
          <a:xfrm>
            <a:off x="152400" y="265113"/>
            <a:ext cx="8534400" cy="874712"/>
          </a:xfrm>
        </p:spPr>
        <p:txBody>
          <a:bodyPr>
            <a:normAutofit/>
          </a:bodyPr>
          <a:lstStyle/>
          <a:p>
            <a:pPr>
              <a:defRPr/>
            </a:pPr>
            <a:r>
              <a:rPr lang="en-US" sz="4000" b="1" cap="none" dirty="0">
                <a:solidFill>
                  <a:schemeClr val="accent4"/>
                </a:solidFill>
              </a:rPr>
              <a:t>A </a:t>
            </a:r>
            <a:r>
              <a:rPr lang="en-US" sz="4000" b="1" cap="none" dirty="0" smtClean="0">
                <a:solidFill>
                  <a:schemeClr val="accent4"/>
                </a:solidFill>
              </a:rPr>
              <a:t>Variety </a:t>
            </a:r>
            <a:r>
              <a:rPr lang="en-US" sz="4000" b="1" cap="none" dirty="0">
                <a:solidFill>
                  <a:schemeClr val="accent4"/>
                </a:solidFill>
              </a:rPr>
              <a:t>of </a:t>
            </a:r>
            <a:r>
              <a:rPr lang="en-US" sz="4000" b="1" cap="none" dirty="0" smtClean="0">
                <a:solidFill>
                  <a:schemeClr val="accent4"/>
                </a:solidFill>
              </a:rPr>
              <a:t>Symptoms</a:t>
            </a:r>
            <a:endParaRPr lang="en-US" sz="4000" b="1" cap="none" dirty="0">
              <a:solidFill>
                <a:schemeClr val="accent4"/>
              </a:solidFill>
            </a:endParaRPr>
          </a:p>
        </p:txBody>
      </p:sp>
      <p:sp>
        <p:nvSpPr>
          <p:cNvPr id="4" name="Text Box 7"/>
          <p:cNvSpPr txBox="1">
            <a:spLocks noChangeArrowheads="1"/>
          </p:cNvSpPr>
          <p:nvPr/>
        </p:nvSpPr>
        <p:spPr bwMode="auto">
          <a:xfrm>
            <a:off x="614363" y="1441088"/>
            <a:ext cx="4907663" cy="4647426"/>
          </a:xfrm>
          <a:prstGeom prst="rect">
            <a:avLst/>
          </a:prstGeom>
          <a:noFill/>
          <a:ln>
            <a:noFill/>
          </a:ln>
          <a:extLst/>
        </p:spPr>
        <p:txBody>
          <a:bodyPr wrap="square">
            <a:spAutoFit/>
          </a:bodyP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marL="342900" indent="-342900">
              <a:spcBef>
                <a:spcPts val="2400"/>
              </a:spcBef>
              <a:buClr>
                <a:schemeClr val="accent3"/>
              </a:buClr>
              <a:buFont typeface="Arial" pitchFamily="34" charset="0"/>
              <a:buChar char="•"/>
              <a:defRPr/>
            </a:pPr>
            <a:r>
              <a:rPr lang="en-US" sz="2800" dirty="0" smtClean="0"/>
              <a:t>Light Sensitivity</a:t>
            </a:r>
          </a:p>
          <a:p>
            <a:pPr marL="342900" indent="-342900">
              <a:spcBef>
                <a:spcPts val="2400"/>
              </a:spcBef>
              <a:buClr>
                <a:schemeClr val="accent3"/>
              </a:buClr>
              <a:buFont typeface="Arial" pitchFamily="34" charset="0"/>
              <a:buChar char="•"/>
              <a:defRPr/>
            </a:pPr>
            <a:r>
              <a:rPr lang="en-US" sz="2800" dirty="0" smtClean="0"/>
              <a:t>Inefficient Reading</a:t>
            </a:r>
          </a:p>
          <a:p>
            <a:pPr marL="342900" indent="-342900">
              <a:spcBef>
                <a:spcPts val="2400"/>
              </a:spcBef>
              <a:buClr>
                <a:schemeClr val="accent3"/>
              </a:buClr>
              <a:buFont typeface="Arial" pitchFamily="34" charset="0"/>
              <a:buChar char="•"/>
              <a:defRPr/>
            </a:pPr>
            <a:r>
              <a:rPr lang="en-US" sz="2800" dirty="0" smtClean="0"/>
              <a:t>Slow Reading Rate</a:t>
            </a:r>
          </a:p>
          <a:p>
            <a:pPr marL="342900" indent="-342900">
              <a:spcBef>
                <a:spcPts val="2400"/>
              </a:spcBef>
              <a:buClr>
                <a:schemeClr val="accent3"/>
              </a:buClr>
              <a:buFont typeface="Arial" pitchFamily="34" charset="0"/>
              <a:buChar char="•"/>
              <a:defRPr/>
            </a:pPr>
            <a:r>
              <a:rPr lang="en-US" sz="2800" dirty="0"/>
              <a:t>Attention Deficit</a:t>
            </a:r>
          </a:p>
          <a:p>
            <a:pPr marL="342900" indent="-342900">
              <a:spcBef>
                <a:spcPts val="2400"/>
              </a:spcBef>
              <a:buClr>
                <a:schemeClr val="accent3"/>
              </a:buClr>
              <a:buFont typeface="Arial" pitchFamily="34" charset="0"/>
              <a:buChar char="•"/>
              <a:defRPr/>
            </a:pPr>
            <a:r>
              <a:rPr lang="en-US" sz="2800" dirty="0"/>
              <a:t>Strain </a:t>
            </a:r>
            <a:r>
              <a:rPr lang="en-US" sz="2800" dirty="0" smtClean="0"/>
              <a:t>or </a:t>
            </a:r>
            <a:r>
              <a:rPr lang="en-US" sz="2800" dirty="0"/>
              <a:t>Fatigue</a:t>
            </a:r>
          </a:p>
          <a:p>
            <a:pPr marL="342900" indent="-342900">
              <a:spcBef>
                <a:spcPts val="2400"/>
              </a:spcBef>
              <a:buClr>
                <a:schemeClr val="accent3"/>
              </a:buClr>
              <a:buFont typeface="Arial" pitchFamily="34" charset="0"/>
              <a:buChar char="•"/>
              <a:defRPr/>
            </a:pPr>
            <a:r>
              <a:rPr lang="en-US" sz="2800" dirty="0"/>
              <a:t>Poor Depth Perception</a:t>
            </a:r>
          </a:p>
          <a:p>
            <a:pPr marL="342900" indent="-342900">
              <a:buFont typeface="Arial" pitchFamily="34" charset="0"/>
              <a:buChar char="•"/>
              <a:defRPr/>
            </a:pPr>
            <a:endParaRPr lang="en-US" sz="2800" dirty="0" smtClean="0"/>
          </a:p>
        </p:txBody>
      </p:sp>
      <p:sp>
        <p:nvSpPr>
          <p:cNvPr id="5"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9095439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0"/>
            <a:ext cx="8534400" cy="1139825"/>
          </a:xfrm>
        </p:spPr>
        <p:txBody>
          <a:bodyPr>
            <a:normAutofit/>
          </a:bodyPr>
          <a:lstStyle/>
          <a:p>
            <a:pPr fontAlgn="auto">
              <a:spcAft>
                <a:spcPts val="0"/>
              </a:spcAft>
              <a:defRPr/>
            </a:pPr>
            <a:r>
              <a:rPr lang="en-US" sz="4000" b="1" cap="none" dirty="0">
                <a:solidFill>
                  <a:schemeClr val="accent4"/>
                </a:solidFill>
              </a:rPr>
              <a:t>Areas </a:t>
            </a:r>
            <a:r>
              <a:rPr lang="en-US" sz="4000" b="1" cap="none" dirty="0" smtClean="0">
                <a:solidFill>
                  <a:schemeClr val="accent4"/>
                </a:solidFill>
              </a:rPr>
              <a:t>Impacted</a:t>
            </a:r>
            <a:endParaRPr lang="en-US" sz="4000" b="1" cap="none" dirty="0">
              <a:solidFill>
                <a:schemeClr val="accent4"/>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3799" y="762000"/>
            <a:ext cx="7900813" cy="6020420"/>
          </a:xfrm>
          <a:prstGeom prst="rect">
            <a:avLst/>
          </a:prstGeom>
        </p:spPr>
      </p:pic>
    </p:spTree>
    <p:extLst>
      <p:ext uri="{BB962C8B-B14F-4D97-AF65-F5344CB8AC3E}">
        <p14:creationId xmlns:p14="http://schemas.microsoft.com/office/powerpoint/2010/main" val="39263791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265113"/>
            <a:ext cx="8534400" cy="874712"/>
          </a:xfrm>
        </p:spPr>
        <p:txBody>
          <a:bodyPr>
            <a:normAutofit/>
          </a:bodyPr>
          <a:lstStyle/>
          <a:p>
            <a:pPr fontAlgn="auto">
              <a:spcAft>
                <a:spcPts val="0"/>
              </a:spcAft>
              <a:defRPr/>
            </a:pPr>
            <a:r>
              <a:rPr lang="en-US" sz="4000" b="1" cap="none" dirty="0">
                <a:solidFill>
                  <a:schemeClr val="accent4"/>
                </a:solidFill>
              </a:rPr>
              <a:t>Triggered by </a:t>
            </a:r>
            <a:r>
              <a:rPr lang="en-US" sz="4000" b="1" cap="none" dirty="0" smtClean="0">
                <a:solidFill>
                  <a:schemeClr val="accent4"/>
                </a:solidFill>
              </a:rPr>
              <a:t>Environment</a:t>
            </a:r>
            <a:endParaRPr lang="en-US" sz="4000" b="1" cap="none" dirty="0">
              <a:solidFill>
                <a:schemeClr val="accent4"/>
              </a:solidFill>
            </a:endParaRPr>
          </a:p>
        </p:txBody>
      </p:sp>
      <p:sp>
        <p:nvSpPr>
          <p:cNvPr id="3"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9095439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a:xfrm>
            <a:off x="152400" y="76200"/>
            <a:ext cx="8299450" cy="990600"/>
          </a:xfrm>
        </p:spPr>
        <p:txBody>
          <a:bodyPr/>
          <a:lstStyle/>
          <a:p>
            <a:pPr eaLnBrk="1" fontAlgn="auto" hangingPunct="1">
              <a:spcAft>
                <a:spcPts val="0"/>
              </a:spcAft>
              <a:defRPr/>
            </a:pPr>
            <a:r>
              <a:rPr lang="en-US" sz="4000" b="1" cap="none" dirty="0" smtClean="0">
                <a:solidFill>
                  <a:schemeClr val="accent4"/>
                </a:solidFill>
              </a:rPr>
              <a:t>Lighting</a:t>
            </a:r>
            <a:endParaRPr lang="en-US" sz="4000" b="1" cap="none" dirty="0">
              <a:solidFill>
                <a:schemeClr val="accent4"/>
              </a:solidFill>
            </a:endParaRPr>
          </a:p>
        </p:txBody>
      </p:sp>
      <p:sp>
        <p:nvSpPr>
          <p:cNvPr id="54276" name="Text Box 5"/>
          <p:cNvSpPr txBox="1">
            <a:spLocks noChangeArrowheads="1"/>
          </p:cNvSpPr>
          <p:nvPr/>
        </p:nvSpPr>
        <p:spPr bwMode="auto">
          <a:xfrm>
            <a:off x="4876800" y="2895600"/>
            <a:ext cx="4038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algn="ctr">
              <a:spcBef>
                <a:spcPct val="50000"/>
              </a:spcBef>
            </a:pPr>
            <a:endParaRPr lang="en-US" sz="4800">
              <a:latin typeface="Tahoma" pitchFamily="34" charset="0"/>
            </a:endParaRPr>
          </a:p>
        </p:txBody>
      </p:sp>
      <p:pic>
        <p:nvPicPr>
          <p:cNvPr id="149506" name="Picture 2" descr="https://encrypted-tbn3.gstatic.com/images?q=tbn:ANd9GcRG7BVEFhn1nKX9ksecylINge5WN62iLz9XuTsNpJ5cnE3RNe0s8Q"/>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42900" y="847725"/>
            <a:ext cx="8412867" cy="58483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4363" y="1175325"/>
            <a:ext cx="6981825" cy="584775"/>
          </a:xfrm>
          <a:prstGeom prst="rect">
            <a:avLst/>
          </a:prstGeom>
          <a:noFill/>
        </p:spPr>
        <p:txBody>
          <a:bodyPr wrap="square" rtlCol="0">
            <a:spAutoFit/>
          </a:bodyPr>
          <a:lstStyle/>
          <a:p>
            <a:r>
              <a:rPr lang="en-US" sz="3200" dirty="0" smtClean="0"/>
              <a:t>Bright And Fluorescent Lighting</a:t>
            </a:r>
            <a:endParaRPr lang="en-US" sz="3200" dirty="0"/>
          </a:p>
        </p:txBody>
      </p:sp>
      <p:sp>
        <p:nvSpPr>
          <p:cNvPr id="6"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85566556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a:xfrm>
            <a:off x="152400" y="76200"/>
            <a:ext cx="8299450" cy="990600"/>
          </a:xfrm>
        </p:spPr>
        <p:txBody>
          <a:bodyPr/>
          <a:lstStyle/>
          <a:p>
            <a:pPr eaLnBrk="1" fontAlgn="auto" hangingPunct="1">
              <a:spcAft>
                <a:spcPts val="0"/>
              </a:spcAft>
              <a:defRPr/>
            </a:pPr>
            <a:r>
              <a:rPr lang="en-US" sz="4000" b="1" cap="none" dirty="0" smtClean="0">
                <a:solidFill>
                  <a:schemeClr val="accent4"/>
                </a:solidFill>
              </a:rPr>
              <a:t>Glare</a:t>
            </a:r>
            <a:endParaRPr lang="en-US" sz="4000" b="1" cap="none" dirty="0">
              <a:solidFill>
                <a:schemeClr val="accent4"/>
              </a:solidFill>
            </a:endParaRPr>
          </a:p>
        </p:txBody>
      </p:sp>
      <p:sp>
        <p:nvSpPr>
          <p:cNvPr id="54276" name="Text Box 5"/>
          <p:cNvSpPr txBox="1">
            <a:spLocks noChangeArrowheads="1"/>
          </p:cNvSpPr>
          <p:nvPr/>
        </p:nvSpPr>
        <p:spPr bwMode="auto">
          <a:xfrm>
            <a:off x="4876800" y="2895600"/>
            <a:ext cx="4038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algn="ctr">
              <a:spcBef>
                <a:spcPct val="50000"/>
              </a:spcBef>
            </a:pPr>
            <a:endParaRPr lang="en-US" sz="4800">
              <a:latin typeface="Tahoma" pitchFamily="34" charset="0"/>
            </a:endParaRPr>
          </a:p>
        </p:txBody>
      </p:sp>
      <p:pic>
        <p:nvPicPr>
          <p:cNvPr id="149508" name="Picture 4" descr="https://encrypted-tbn0.gstatic.com/images?q=tbn:ANd9GcR1VMJdvXjav7TpRtqkI7To9zUiagpTg5tjQozccN-zRKEGXA9B"/>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4363" y="1038225"/>
            <a:ext cx="4060825" cy="50760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55650" name="Picture 2" descr="https://encrypted-tbn0.gstatic.com/images?q=tbn:ANd9GcT0m9ziY7vgJ9JLZB5ay-ZcuDR2KP4D8N1PmHd3cKgrN0kRgCil"/>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053012" y="1038224"/>
            <a:ext cx="3686175" cy="36372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211230513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a:xfrm>
            <a:off x="152400" y="76200"/>
            <a:ext cx="8299450" cy="990600"/>
          </a:xfrm>
        </p:spPr>
        <p:txBody>
          <a:bodyPr>
            <a:normAutofit/>
          </a:bodyPr>
          <a:lstStyle/>
          <a:p>
            <a:pPr fontAlgn="auto">
              <a:spcAft>
                <a:spcPts val="0"/>
              </a:spcAft>
              <a:defRPr/>
            </a:pPr>
            <a:r>
              <a:rPr lang="en-US" sz="4000" b="1" cap="none" dirty="0">
                <a:solidFill>
                  <a:schemeClr val="accent4"/>
                </a:solidFill>
              </a:rPr>
              <a:t>Bright </a:t>
            </a:r>
            <a:r>
              <a:rPr lang="en-US" sz="4000" b="1" cap="none" dirty="0" smtClean="0">
                <a:solidFill>
                  <a:schemeClr val="accent4"/>
                </a:solidFill>
              </a:rPr>
              <a:t>Colors</a:t>
            </a:r>
            <a:endParaRPr lang="en-US" sz="4000" b="1" cap="none" dirty="0">
              <a:solidFill>
                <a:schemeClr val="accent4"/>
              </a:solidFill>
            </a:endParaRPr>
          </a:p>
        </p:txBody>
      </p:sp>
      <p:sp>
        <p:nvSpPr>
          <p:cNvPr id="54276" name="Text Box 5"/>
          <p:cNvSpPr txBox="1">
            <a:spLocks noChangeArrowheads="1"/>
          </p:cNvSpPr>
          <p:nvPr/>
        </p:nvSpPr>
        <p:spPr bwMode="auto">
          <a:xfrm>
            <a:off x="4876800" y="2895600"/>
            <a:ext cx="4038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algn="ctr">
              <a:spcBef>
                <a:spcPct val="50000"/>
              </a:spcBef>
            </a:pPr>
            <a:endParaRPr lang="en-US" sz="4800">
              <a:latin typeface="Tahoma" pitchFamily="34" charset="0"/>
            </a:endParaRPr>
          </a:p>
        </p:txBody>
      </p:sp>
      <p:pic>
        <p:nvPicPr>
          <p:cNvPr id="149516" name="Picture 12" descr="https://encrypted-tbn2.gstatic.com/images?q=tbn:ANd9GcQsZOtm5zf5q8y4L7aye4z1Ny8ZeDemeN33a3Z44Ff1SK4qQ4CN8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14363" y="1038225"/>
            <a:ext cx="8196261" cy="5562602"/>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17858650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a:xfrm>
            <a:off x="152400" y="76200"/>
            <a:ext cx="8299450" cy="990600"/>
          </a:xfrm>
        </p:spPr>
        <p:txBody>
          <a:bodyPr>
            <a:normAutofit/>
          </a:bodyPr>
          <a:lstStyle/>
          <a:p>
            <a:pPr fontAlgn="auto">
              <a:spcAft>
                <a:spcPts val="0"/>
              </a:spcAft>
              <a:defRPr/>
            </a:pPr>
            <a:r>
              <a:rPr lang="en-US" sz="4000" b="1" cap="none" dirty="0">
                <a:solidFill>
                  <a:schemeClr val="accent4"/>
                </a:solidFill>
              </a:rPr>
              <a:t>High </a:t>
            </a:r>
            <a:r>
              <a:rPr lang="en-US" sz="4000" b="1" cap="none" dirty="0" smtClean="0">
                <a:solidFill>
                  <a:schemeClr val="accent4"/>
                </a:solidFill>
              </a:rPr>
              <a:t>Contrast</a:t>
            </a:r>
            <a:endParaRPr lang="en-US" sz="4000" b="1" cap="none" dirty="0">
              <a:solidFill>
                <a:schemeClr val="accent4"/>
              </a:solidFill>
            </a:endParaRPr>
          </a:p>
        </p:txBody>
      </p:sp>
      <p:sp>
        <p:nvSpPr>
          <p:cNvPr id="54276" name="Text Box 5"/>
          <p:cNvSpPr txBox="1">
            <a:spLocks noChangeArrowheads="1"/>
          </p:cNvSpPr>
          <p:nvPr/>
        </p:nvSpPr>
        <p:spPr bwMode="auto">
          <a:xfrm>
            <a:off x="4876800" y="2895600"/>
            <a:ext cx="4038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algn="ctr">
              <a:spcBef>
                <a:spcPct val="50000"/>
              </a:spcBef>
            </a:pPr>
            <a:endParaRPr lang="en-US" sz="4800">
              <a:latin typeface="Tahoma" pitchFamily="34" charset="0"/>
            </a:endParaRPr>
          </a:p>
        </p:txBody>
      </p:sp>
      <p:pic>
        <p:nvPicPr>
          <p:cNvPr id="149520" name="Picture 16" descr="https://encrypted-tbn1.gstatic.com/images?q=tbn:ANd9GcQsnmr3GMn1Z96EjrYCSP_Cyo2PvXY7ORXGQKSC49a2BDwPTiab"/>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2400" y="1038226"/>
            <a:ext cx="4419600" cy="56147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31" descr="https://encrypted-tbn0.gstatic.com/images?q=tbn:ANd9GcQPbtPmz4B72RnLWH0tUylBIAiHhie4DqPkMyHU7PoKK7ZLcEuqXw"/>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069361" y="1038225"/>
            <a:ext cx="3653477" cy="56114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3058119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a:xfrm>
            <a:off x="152400" y="76200"/>
            <a:ext cx="8299450" cy="990600"/>
          </a:xfrm>
        </p:spPr>
        <p:txBody>
          <a:bodyPr>
            <a:normAutofit/>
          </a:bodyPr>
          <a:lstStyle/>
          <a:p>
            <a:pPr fontAlgn="auto">
              <a:spcAft>
                <a:spcPts val="0"/>
              </a:spcAft>
              <a:defRPr/>
            </a:pPr>
            <a:r>
              <a:rPr lang="en-US" sz="4000" b="1" cap="none" dirty="0">
                <a:solidFill>
                  <a:schemeClr val="accent4"/>
                </a:solidFill>
              </a:rPr>
              <a:t>Patterns and </a:t>
            </a:r>
            <a:r>
              <a:rPr lang="en-US" sz="4000" b="1" cap="none" dirty="0" smtClean="0">
                <a:solidFill>
                  <a:schemeClr val="accent4"/>
                </a:solidFill>
              </a:rPr>
              <a:t>Stripes</a:t>
            </a:r>
            <a:endParaRPr lang="en-US" sz="4000" b="1" cap="none" dirty="0">
              <a:solidFill>
                <a:schemeClr val="accent4"/>
              </a:solidFill>
            </a:endParaRPr>
          </a:p>
        </p:txBody>
      </p:sp>
      <p:sp>
        <p:nvSpPr>
          <p:cNvPr id="54276" name="Text Box 5"/>
          <p:cNvSpPr txBox="1">
            <a:spLocks noChangeArrowheads="1"/>
          </p:cNvSpPr>
          <p:nvPr/>
        </p:nvSpPr>
        <p:spPr bwMode="auto">
          <a:xfrm>
            <a:off x="4876800" y="2895600"/>
            <a:ext cx="4038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algn="ctr">
              <a:spcBef>
                <a:spcPct val="50000"/>
              </a:spcBef>
            </a:pPr>
            <a:endParaRPr lang="en-US" sz="4800">
              <a:latin typeface="Tahoma" pitchFamily="34" charset="0"/>
            </a:endParaRPr>
          </a:p>
        </p:txBody>
      </p:sp>
      <p:pic>
        <p:nvPicPr>
          <p:cNvPr id="149524" name="Picture 20" descr="https://encrypted-tbn0.gstatic.com/images?q=tbn:ANd9GcRaeDOKKCIp1pwDu9QwAGWT_9yBjtQ0f5xwZKH9VWCCRXfOXEA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025" y="1047750"/>
            <a:ext cx="4450728" cy="5600700"/>
          </a:xfrm>
          <a:prstGeom prst="rect">
            <a:avLst/>
          </a:prstGeom>
          <a:noFill/>
          <a:extLst>
            <a:ext uri="{909E8E84-426E-40dd-AFC4-6F175D3DCCD1}">
              <a14:hiddenFill xmlns:a14="http://schemas.microsoft.com/office/drawing/2010/main">
                <a:solidFill>
                  <a:srgbClr val="FFFFFF"/>
                </a:solidFill>
              </a14:hiddenFill>
            </a:ext>
          </a:extLst>
        </p:spPr>
      </p:pic>
      <p:pic>
        <p:nvPicPr>
          <p:cNvPr id="149528" name="Picture 24" descr="https://encrypted-tbn3.gstatic.com/images?q=tbn:ANd9GcT_pBjcPhEQ7ksNK9oUeEW7etUs7g6L2W-r7s5Bw2RBGHeyl48weA"/>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67262" y="1038225"/>
            <a:ext cx="214312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49530" name="Picture 26" descr="https://encrypted-tbn3.gstatic.com/images?q=tbn:ANd9GcSI3GjxGZpaMZT9iELNwffnHfylhLSTCRXr8M7ZfTjn8WP8jgPu"/>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767262" y="2886075"/>
            <a:ext cx="2143125" cy="2028825"/>
          </a:xfrm>
          <a:prstGeom prst="rect">
            <a:avLst/>
          </a:prstGeom>
          <a:noFill/>
          <a:extLst>
            <a:ext uri="{909E8E84-426E-40dd-AFC4-6F175D3DCCD1}">
              <a14:hiddenFill xmlns:a14="http://schemas.microsoft.com/office/drawing/2010/main">
                <a:solidFill>
                  <a:srgbClr val="FFFFFF"/>
                </a:solidFill>
              </a14:hiddenFill>
            </a:ext>
          </a:extLst>
        </p:spPr>
      </p:pic>
      <p:pic>
        <p:nvPicPr>
          <p:cNvPr id="149532" name="Picture 28" descr="https://encrypted-tbn1.gstatic.com/images?q=tbn:ANd9GcQD1hXtgejvYFchLGCVonCdwCIKnX7DqMvc0BSLJmqNPhAn25nbaQ"/>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767262" y="4914900"/>
            <a:ext cx="214312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4" descr="https://encrypted-tbn3.gstatic.com/images?q=tbn:ANd9GcT_pBjcPhEQ7ksNK9oUeEW7etUs7g6L2W-r7s5Bw2RBGHeyl48weA"/>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896100" y="1038225"/>
            <a:ext cx="214312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6" descr="https://encrypted-tbn3.gstatic.com/images?q=tbn:ANd9GcSI3GjxGZpaMZT9iELNwffnHfylhLSTCRXr8M7ZfTjn8WP8jgPu"/>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896100" y="2886075"/>
            <a:ext cx="2143125" cy="20288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8" descr="https://encrypted-tbn1.gstatic.com/images?q=tbn:ANd9GcQD1hXtgejvYFchLGCVonCdwCIKnX7DqMvc0BSLJmqNPhAn25nbaQ"/>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896100" y="4914900"/>
            <a:ext cx="2143125" cy="1733550"/>
          </a:xfrm>
          <a:prstGeom prst="rect">
            <a:avLst/>
          </a:prstGeom>
          <a:noFill/>
          <a:extLst>
            <a:ext uri="{909E8E84-426E-40dd-AFC4-6F175D3DCCD1}">
              <a14:hiddenFill xmlns:a14="http://schemas.microsoft.com/office/drawing/2010/main">
                <a:solidFill>
                  <a:srgbClr val="FFFFFF"/>
                </a:solidFill>
              </a14:hiddenFill>
            </a:ext>
          </a:extLst>
        </p:spPr>
      </p:pic>
      <p:sp>
        <p:nvSpPr>
          <p:cNvPr id="11" name="Footer Placeholder 4"/>
          <p:cNvSpPr>
            <a:spLocks noGrp="1"/>
          </p:cNvSpPr>
          <p:nvPr>
            <p:ph type="ftr" sz="quarter" idx="4294967295"/>
          </p:nvPr>
        </p:nvSpPr>
        <p:spPr>
          <a:xfrm>
            <a:off x="7239000" y="6621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9186191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249382"/>
            <a:ext cx="8534400" cy="890443"/>
          </a:xfrm>
        </p:spPr>
        <p:txBody>
          <a:bodyPr>
            <a:normAutofit/>
          </a:bodyPr>
          <a:lstStyle/>
          <a:p>
            <a:pPr eaLnBrk="1" fontAlgn="auto" hangingPunct="1">
              <a:spcAft>
                <a:spcPts val="0"/>
              </a:spcAft>
              <a:defRPr/>
            </a:pPr>
            <a:r>
              <a:rPr lang="en-US" sz="4000" b="1" cap="none" dirty="0" smtClean="0">
                <a:solidFill>
                  <a:schemeClr val="accent4"/>
                </a:solidFill>
              </a:rPr>
              <a:t>Join Us: Irlen Awareness Week 2014</a:t>
            </a:r>
          </a:p>
        </p:txBody>
      </p:sp>
      <p:sp>
        <p:nvSpPr>
          <p:cNvPr id="3" name="Rectangle 2"/>
          <p:cNvSpPr/>
          <p:nvPr/>
        </p:nvSpPr>
        <p:spPr>
          <a:xfrm>
            <a:off x="292100" y="3720843"/>
            <a:ext cx="8445500" cy="2862322"/>
          </a:xfrm>
          <a:prstGeom prst="rect">
            <a:avLst/>
          </a:prstGeom>
        </p:spPr>
        <p:txBody>
          <a:bodyPr wrap="square">
            <a:spAutoFit/>
          </a:bodyPr>
          <a:lstStyle/>
          <a:p>
            <a:r>
              <a:rPr lang="en-US" sz="1600" dirty="0" smtClean="0"/>
              <a:t>While </a:t>
            </a:r>
            <a:r>
              <a:rPr lang="en-US" sz="1600" dirty="0"/>
              <a:t>the disorder is more common than autism, heart disease, and asthma, it often goes undiagnosed, or gets misdiagnosed as other disorders such as dyslexia, behavioral or psychiatric problems, and ADHD. Failure to treat Irlen Syndrome leads to academic and workplace failure, ongoing physical and emotional symptoms, and increased likelihood to enter the criminal justice system. The syndrome is easy to identify and treat, and treatment through the use of non-invasive Spectral Filters worn as glasses leads to immediate and dramatic improvements.</a:t>
            </a:r>
          </a:p>
          <a:p>
            <a:endParaRPr lang="en-US" sz="1600" dirty="0"/>
          </a:p>
          <a:p>
            <a:r>
              <a:rPr lang="en-US" sz="1600" dirty="0" smtClean="0"/>
              <a:t>Join Us To </a:t>
            </a:r>
            <a:r>
              <a:rPr lang="en-US" sz="1600" dirty="0"/>
              <a:t>Raise Awareness: </a:t>
            </a:r>
            <a:endParaRPr lang="en-US" sz="1600" dirty="0" smtClean="0"/>
          </a:p>
          <a:p>
            <a:r>
              <a:rPr lang="en-US" sz="1200" dirty="0" smtClean="0"/>
              <a:t>Web: </a:t>
            </a:r>
            <a:r>
              <a:rPr lang="en-US" sz="1200" dirty="0" smtClean="0">
                <a:hlinkClick r:id="rId3"/>
              </a:rPr>
              <a:t>http</a:t>
            </a:r>
            <a:r>
              <a:rPr lang="en-US" sz="1200" dirty="0">
                <a:hlinkClick r:id="rId3"/>
              </a:rPr>
              <a:t>://irlen.com/irlen-syndrome-awareness-week-2014</a:t>
            </a:r>
            <a:r>
              <a:rPr lang="en-US" sz="1200" dirty="0" smtClean="0">
                <a:hlinkClick r:id="rId3"/>
              </a:rPr>
              <a:t>/</a:t>
            </a:r>
            <a:endParaRPr lang="en-US" sz="1200" dirty="0" smtClean="0"/>
          </a:p>
          <a:p>
            <a:r>
              <a:rPr lang="en-US" sz="1200" dirty="0" smtClean="0"/>
              <a:t>Facebook: Irlen Awareness Week</a:t>
            </a:r>
          </a:p>
          <a:p>
            <a:r>
              <a:rPr lang="en-US" sz="1200" dirty="0" smtClean="0"/>
              <a:t>Twitter: @</a:t>
            </a:r>
            <a:r>
              <a:rPr lang="en-US" sz="1200" dirty="0" err="1" smtClean="0"/>
              <a:t>seeirlen</a:t>
            </a:r>
            <a:r>
              <a:rPr lang="en-US" sz="1200" dirty="0" smtClean="0"/>
              <a:t> #</a:t>
            </a:r>
            <a:r>
              <a:rPr lang="en-US" sz="1200" dirty="0" err="1" smtClean="0"/>
              <a:t>irlenawareness</a:t>
            </a:r>
            <a:endParaRPr lang="en-US" sz="12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6482" b="41759"/>
          <a:stretch/>
        </p:blipFill>
        <p:spPr>
          <a:xfrm>
            <a:off x="2001053" y="863600"/>
            <a:ext cx="5141893" cy="2863850"/>
          </a:xfrm>
          <a:prstGeom prst="rect">
            <a:avLst/>
          </a:prstGeom>
        </p:spPr>
      </p:pic>
      <p:sp>
        <p:nvSpPr>
          <p:cNvPr id="6"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14046934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66" name="Picture 14" descr="https://encrypted-tbn1.gstatic.com/images?q=tbn:ANd9GcRP_gGmYsKPKsyIqwj5X0FcB2a_mTDvvs58dTl6hXyiXCWwauf00A"/>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39800" y="4155788"/>
            <a:ext cx="2524125" cy="1809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1568" name="Picture 16" descr="https://encrypted-tbn2.gstatic.com/images?q=tbn:ANd9GcTFgNbTPOj7XU3vPEBLNI45HfsNEyf_glS5R-yeD6U37753umB7"/>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2676723" y="1960911"/>
            <a:ext cx="3790553" cy="26932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0722" name="Rectangle 3"/>
          <p:cNvSpPr>
            <a:spLocks noGrp="1" noChangeArrowheads="1"/>
          </p:cNvSpPr>
          <p:nvPr>
            <p:ph type="title"/>
          </p:nvPr>
        </p:nvSpPr>
        <p:spPr>
          <a:xfrm>
            <a:off x="152400" y="76200"/>
            <a:ext cx="8299450" cy="990600"/>
          </a:xfrm>
        </p:spPr>
        <p:txBody>
          <a:bodyPr/>
          <a:lstStyle/>
          <a:p>
            <a:pPr eaLnBrk="1" fontAlgn="auto" hangingPunct="1">
              <a:spcAft>
                <a:spcPts val="0"/>
              </a:spcAft>
              <a:defRPr/>
            </a:pPr>
            <a:r>
              <a:rPr lang="en-US" sz="4000" b="1" cap="none" dirty="0" smtClean="0">
                <a:solidFill>
                  <a:schemeClr val="accent4"/>
                </a:solidFill>
              </a:rPr>
              <a:t>Details</a:t>
            </a:r>
            <a:endParaRPr lang="en-US" sz="4000" b="1" cap="none" dirty="0">
              <a:solidFill>
                <a:schemeClr val="accent4"/>
              </a:solidFill>
            </a:endParaRPr>
          </a:p>
        </p:txBody>
      </p:sp>
      <p:sp>
        <p:nvSpPr>
          <p:cNvPr id="54276" name="Text Box 5"/>
          <p:cNvSpPr txBox="1">
            <a:spLocks noChangeArrowheads="1"/>
          </p:cNvSpPr>
          <p:nvPr/>
        </p:nvSpPr>
        <p:spPr bwMode="auto">
          <a:xfrm>
            <a:off x="4876800" y="2895600"/>
            <a:ext cx="4038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algn="ctr">
              <a:spcBef>
                <a:spcPct val="50000"/>
              </a:spcBef>
            </a:pPr>
            <a:endParaRPr lang="en-US" sz="4800">
              <a:latin typeface="Tahoma" pitchFamily="34" charset="0"/>
            </a:endParaRPr>
          </a:p>
        </p:txBody>
      </p:sp>
      <p:pic>
        <p:nvPicPr>
          <p:cNvPr id="151564" name="Picture 12" descr="https://encrypted-tbn0.gstatic.com/images?q=tbn:ANd9GcTqQCHDPXejAhp5gS5NB2X9edB9DW2EKAV6S5JaZKOrVo3O5mUBGA"/>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010460" y="721154"/>
            <a:ext cx="2466975" cy="1847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238570364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a:xfrm>
            <a:off x="152400" y="76199"/>
            <a:ext cx="8299450" cy="1228725"/>
          </a:xfrm>
        </p:spPr>
        <p:txBody>
          <a:bodyPr>
            <a:noAutofit/>
          </a:bodyPr>
          <a:lstStyle/>
          <a:p>
            <a:pPr fontAlgn="auto">
              <a:spcAft>
                <a:spcPts val="0"/>
              </a:spcAft>
              <a:defRPr/>
            </a:pPr>
            <a:r>
              <a:rPr lang="en-US" sz="4000" b="1" cap="none" dirty="0" smtClean="0">
                <a:solidFill>
                  <a:schemeClr val="accent4"/>
                </a:solidFill>
              </a:rPr>
              <a:t>Amount of Print On Page</a:t>
            </a:r>
            <a:endParaRPr lang="en-US" sz="4000" b="1" cap="none" dirty="0">
              <a:solidFill>
                <a:schemeClr val="accent4"/>
              </a:solidFill>
            </a:endParaRPr>
          </a:p>
        </p:txBody>
      </p:sp>
      <p:sp>
        <p:nvSpPr>
          <p:cNvPr id="54276" name="Text Box 5"/>
          <p:cNvSpPr txBox="1">
            <a:spLocks noChangeArrowheads="1"/>
          </p:cNvSpPr>
          <p:nvPr/>
        </p:nvSpPr>
        <p:spPr bwMode="auto">
          <a:xfrm>
            <a:off x="4876800" y="2895600"/>
            <a:ext cx="4038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algn="ctr">
              <a:spcBef>
                <a:spcPct val="50000"/>
              </a:spcBef>
            </a:pPr>
            <a:endParaRPr lang="en-US" sz="4800">
              <a:latin typeface="Tahoma" pitchFamily="34" charset="0"/>
            </a:endParaRPr>
          </a:p>
        </p:txBody>
      </p:sp>
      <p:pic>
        <p:nvPicPr>
          <p:cNvPr id="1026" name="Picture 2" descr="http://t1.gstatic.com/images?q=tbn:ANd9GcT6VEWDGphJSVH9xp0is9OQNje9pYYpJkbEZ_RINHm6Tf8ykRY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863725" y="1132681"/>
            <a:ext cx="5807140" cy="43497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http://t1.gstatic.com/images?q=tbn:ANd9GcRtsrn6hj1euLhdhGRvd6fKQwUPW-seLBr_wPIJErC7wJiQTAi7s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092200" y="1492250"/>
            <a:ext cx="2219325"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28594511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a:xfrm>
            <a:off x="152400" y="76199"/>
            <a:ext cx="8299450" cy="1228725"/>
          </a:xfrm>
        </p:spPr>
        <p:txBody>
          <a:bodyPr>
            <a:noAutofit/>
          </a:bodyPr>
          <a:lstStyle/>
          <a:p>
            <a:pPr fontAlgn="auto">
              <a:spcAft>
                <a:spcPts val="0"/>
              </a:spcAft>
              <a:defRPr/>
            </a:pPr>
            <a:r>
              <a:rPr lang="en-US" sz="4000" b="1" cap="none" dirty="0" smtClean="0">
                <a:solidFill>
                  <a:schemeClr val="accent4"/>
                </a:solidFill>
              </a:rPr>
              <a:t>Print Size, Style and Format</a:t>
            </a:r>
            <a:endParaRPr lang="en-US" sz="4000" b="1" cap="none" dirty="0">
              <a:solidFill>
                <a:schemeClr val="accent4"/>
              </a:solidFill>
            </a:endParaRPr>
          </a:p>
        </p:txBody>
      </p:sp>
      <p:sp>
        <p:nvSpPr>
          <p:cNvPr id="2" name="AutoShape 2" descr="data:image/jpeg;base64,/9j/4AAQSkZJRgABAQAAAQABAAD/2wCEAAkGBhQSEBQUExQWFBQVFxQXFhQYFxQVFxcUFBYVFRQUFRcXHCYeGBkkGRQVHy8gJCcpLCwsFR4xNTAqNSYrLCkBCQoKDgwOGg8PGiwkHyUvLCwsLCwsLCwsLSwsLCwsLCwsLCwsLCwsLCwsLCwsLCksLCwsLCwsLCwsLCwsLCwsLP/AABEIAMIBAwMBIgACEQEDEQH/xAAbAAABBQEBAAAAAAAAAAAAAAACAAEDBAUGB//EADkQAAEDAgQEBAMHAwUBAQAAAAEAAhEDIQQFEjEiQVFhcYGRoQYTMhQVQrHB0fAjUpIzcoLh8WJz/8QAGgEAAQUBAAAAAAAAAAAAAAAAAgABAwQFBv/EADERAAIBAwMCBQEIAgMAAAAAAAABAgMRIQQSMUFREyJhcfAyBSMzgaGxwdEUkSRCUv/aAAwDAQACEQMRAD8AWPqljHOHIW/3GzR6kLls0MP0jZjWt9Bc+pK6LMqsuY07CXnwZt7kei5Oq+XEnckn1uqujhlsk187RUQSUxKZIrUMa4kkkkhhwnTJwkIILp/h2jFKebifa37rmWrrcqEUmD/5HvdUdY7QsaX2fG82/QvakxKgxGKDBJWYc/vZvusk3owb4NnUmLllDO+yL74HRDuSC8KXY0S9C7EAC9lmvzToFXJc88z2CZzRJGi+pYxOYl1m2HVR4PDF7uw5q1hsoJu+w6LTFNrGwBAQJNu7ClOMVaJjYmn/AFQOrbeMqlXyJ4drp36tJj0VrNMRpex3Q+y26LgQCOamTsQS4RiU6NQDiaR6H8kxet4hV8RhGu3Hnz9U4NzBrKu4RuruNyR34HkdnX9wsHGYesz6wY67j1COMb9RYOiwJBFis/P8Ns4eB/RVMox2h46GxWvnAmk7yPuFJSbjURBqYKVNo5ZyjcpXKJ62TnkV6rlWrG573U1UqGrsD5fr+qjZPAmwT+EdnH3uPyUrKsHUD1ae4O36qphXQSPA+h/YlS0aEkz+G5nxj1hU6kVuya1KbdNJGjWocXp+SSt4XE8ASVFzksWLl0b2Y1pFV3UimPAXd7lw8lhVAtPNXQ1jOcFzvF38KzgtbTRtC/c53Wz3VLdiFJE5qFWygJOmRBqca4giYxE2mjCZjjtYF11JsADoAFy+Fp6ntHUgLq1ma18I2fs5YkypmuDL2y3fouZewtMEQu0pv5IMVlrKguPPms7g24VLYZyDCtXL8qdUE7N6n9ETvh9weALtnfsujY0AACwCFq5LKrZeUo0ckYN5KusoBogABSpnFJJIrublywSs/GYjkpMXi4CyqteUQyRQzh3CtD4czDUzSdxssrNncKqZXiSxwI5J7eW5KldWO7lA4qGjiNTQeqdz0yIbDVCqlUqWoVD8olEIzMRlzCZAg9uaWaVf6RjsPdav2WN1hZxihdo81NRTlNENeajTd2YrgoXqZwUNVbRzpVqKB7rQp3qB4QSRLCWSJroI/m9losb05x6bn3n0WW9auBdaexA8/wD1VK+Mmtpc3iSkd0kpSVexo7UbeZVtVV3Yx6W/dVZTa5uktWMdqscjUluk2Em0BIJ0ZEIMCMIQiCQI6cJk4SHLuViarfH9CukIXN5ZVDagJ2/eB+q6ULJ1n1/kb/2cvum/UAom1iE5ahLVSNIlbiuoUrcSFTLboS1NYRoGuFQxmOUZUT2ph0ijXxJKrmorxwgKqVsic4/XA6QiXqIy8dX1EBVKL7q/ishqMuOIdt/RZ7aJB2KmVrBXydDl2YEABb1KlIlYmU5S6znWHTmt/UAFXXIqjXQb5IQvcB2VfE5iBtdYmPzQ+akhBzdkQTmoR3SJ83zaBpbuudeUb3SZKjK2aNFU42Ofr13WlfoA5Q1FMVFUUxAio5QvCsPChcEzDiVagV3KnTZVKgUmXVCHGN4t4qrWV4s1NLK0kaoCSZ7L2k9/zSVO5r7GWWuUigUzStk40IIghTgpDBpwhBRBOCOEQQIwmENVB0OjkJ9CCupyzGCrSa4HlB8Ruudw4mVDlmYHDVdJvTd/JWTqvNNrsdJoItUE+7Z2SEhNTeCJBkFFKpF4AhMilNKQ4OlCWoyUBTCInphUIUhCAhIcRxJ6KM17/SERagISEO7Fu8FWq1ydyVK4qjjK4aO/IIoxcnZEc5KC3MjxNcNHfkst7pMlE9xJkqMrao0FTXqc9qdS6z9AUxRFAVYsVASonqUqN6YNFZwULwp3qFwQsOJXeEOEMVG+KkcFXJhwKhmrpou0JWkmbwqEbaSOpnzSU1Bo0jvf1SWVuRuWl3I5UzNlCFNT2W8ceGE4TAJ4SGHRAoYTpwQgiCGE4SEWaGx8QhxOFD2wfEdijoDh8ync2bhYWpl967HX6CP/AB4p/MlfAZs/DHS8amdenh+y6fDY1tRuprgR/N1zVZ3IixVT7O5h1UnFp6KPEiZwaO0LktS5eh8TubaqzzFvZadDP6TtnAHobJnCSATRqOQEqJtcHYz7pGqgCJCUEqJ1VRnEhIRYL1G56p4jNmN3cP54LPfnReYpt/5GwCONOUuEBKcYq7ZoYrGBu5udgNysiu8kyUbWHcmSef6DskQtXT0PDV3yYOs1PivbHgroSp3U1C5quGeChKIpiEhwCo3KUhA5qYNFZ6heFYc1QvCFhIruCrVgrjlVqhRstUzVwmI4G+CSyaVeBCSouhk2Y1lZG9KlpFRBa7MjHKvS8NS05TjHk5qFOU+A6OTucAQ5lwCBqE37J3ZK8GHFjfF7QpMDl+jEUxLXfilpnad/Ra78EKtWrMWaxoMTBIkkTzuFVlWcXzjnj1LsNPGceM3tz6XOZbh3EEgEhu5AJA8SgXVPy75VB7GEuLyBe13QPSJTUcia0BpaxwI4nEkOn/4tACf/ACogPQSwl+Zy4KIFHi8Poe5v9pI/YosEW6xqaXj+0WJVrdi6KOx7trJ6dmj+cylojZdCMXAsDTaOTqYLQPFtws7MMI8VWvMFr3Nu3a8ALnqj3TbOyoeSEY9kZdUGdL2kO6bG+1imqsDXaXS10DhdaxuF0ecRRmsAHEmC6J0QIEDy3WflE1Kr6mkVXaYl5AidjcdoQok33VzJdhCQTplt7wSLbqDD5H87VogaQXG4iAuwyXGNZTpMMA1PmFvT6jb39lVqZMMMMS9p4HUzpH9pMyPDaFJGTRFJp4aOQ+6qrRqGsNsZhwF9r7LZyfJH1qFQiq8VGmGCeHab87+y6TBYtjgzDuuTRYYOzmltx42n/wAWbjcG7CYapocZNVhY7mBaJ9CEW9vAFl0MnIMnq1arhVc7QyQ6CQdWwb4zfyVLO8MxtQtpve5osS4gy7nEAW5Lp/i3MHUqYayzqs6nDeAAD5mQJ6BcXh8M5xjZSQTlkjk1FZFTwsmw8ytKjRgQBJ/NaQZTw8M+WHvABcXEwCRMAK/g8Q57KtRjWh4DWtDRtzJjz9lbi9i3W/MzKz8aWy9vSxivwrwJLHAdSCFZr5ZApFpk1B6G37+y08or1nPOuSyDOoRflFvbureApNj/APN1Rrewn9kp15Rft2Bp6WE179zJzLK2itTY0QHAA+Rgn0VfMcBTZU0AnaTMbnaLdFuUSKpbU5MdUHiNh7LlcVWL3Fx3JJRUXKWG+OfcHURhBXS5ePaxXrUoJi4QCi4iYMDcwY9Vp4CnpY+rAOmAAbiXHcjsE33s9xDXu4CRqEAWkTsFO5yvZdCsqcbJydr8EDMirETpjxIHso6WTvNT5buExN7gjtC081y6rUqFzbtMaeIQBHRXKrdJoBxBfJaT1BaZ94VZ15Ww1/RcjpoXeHj9TmsblZpPaH3aSOIW53HYqzXyyi3XqLgGuAkXs5oIkR1laOGxTazXU6n1CfOPxDuFDi6xZUqkb/KDgDtLSQgdSbe18ksaNNLcuH+hy+YMYHf03FzY3PXpsFnVVrucyq9zqjvlkxENJB5KnjMEGiWva8drH0VlO2HyV9t/MuPnQyyEyMtTpyW50IRBCE4VgyDe+Fac1Cf7Wn1Nv3VrM8QW0yQSDUqvNjHCzhG3KwXN0nQVcq4pzg0E2aIbYWCglSvPcWo10qey2fn8HUVcSKTaAcYHMnswiT5uVWvl1YuL6VXU1xJEPI3O3Rc86oTuSfEyjpVnNMtJB7Ej8kEaDjlPPsHLVqWGsejyHinOL3azLpgne4ty8Fr/AA4/hqhol0NIvBLZ4gDy/wC1hypsJXc14c0wZ38VJUhuhYgoz21VL5k6dvC5xaxwBBHE1rGNnmTu5AMc1zqVFkuALJdyIZe3osjE459SznT22Hsq/wA9zLtkecFYPU65Qwb+AxTarq9F3MuI8JgkeBgpZVgfs9OuTym/ZrSQR6rnqWLh+tpIde/iDP5qN2I1AjU6+4k38USQziW84LS3DhrxLKYMg7OJk7bGQtCvnoq4R7XGKg0B3KQXAah+q5z5YaNzCB+lw6o7XBaNTPMS0YkPpuuxrA1zSCLN7K5mebjE4emBAcarA4dJBEjsVzRb0j80FOdQIJLpsRyPUKRRvYjk7HV/GtOXURzh/pwrHw7QwgjkQfGDKamwjckk7k3KNaFCjsjnkwdXqvEe2PC/U3qrKGJOrXoedwevnv5FZtdr8NUhr7wLjYg7SCqSYo40tuL3XZkM6+7NrS7ovVc9rEfVHgAPdS4PMQzD1BPEXW68QEn2Ky4TQndKNrWGVead27mxlWPayjUBcAblo6kti3msRyLSUJRRgotvuNOo5RUX0LmXZj8uWubqY7cKxXo4d7SWOLHAE6TzPS/6FZKZC6abunZhxrNLa0mg2Yp7RAc4DoCQhoYnTUa8yYM7390X2R8fQ7/EpvsVQ7Md/iU72ijv9StXrn5he2RxEjqLyrtDG/OqNBsSx7HdDNwQqNVhBIIgjcKu4kX2TSpqSDhVlF5JcXkL2NLiWkDeJ28wseorlRxvc99/dVKgSSkvqY7cW/KrFchJFCSYkubakptkgIFay3FilUDy3VE223G4U7btgzopNq5r0/hxrvpqO/5U3N/OFXynBipULTcBrjvFxYe5Ct4THUDqcG6HhpiXEySCLX3UDHMptqaampxa0AwRcmXR6BVVKdmnf/X9F6UKd4yVrZvn+yPFUmU9TIJeIlxsB/tHPxKWBwAqAy9rI2B3Ku411Kt8t2sMeRxT2B37yPdNhMbRawMJe0gmXstqvYnnEckW+W3CdwfDhvy1bp8/srY/KzSDSSCHTETy8VAyi4FpIIBuCRv4LWzOixzWBtQaWtc6XGSS4i3iqNdpDmg1A+G2gkhtvpTeI3DPqF4KVVW4uiTC4cPeATA6wT7BXsLk7X0/qOs6oBtIBgEjf/1RZPXaxznOIBDbdz/Aoq2Y6TTLLljb+JJLh7rGOld+g2IwYaym1zQ17nvBJMABtrzaFYo5Yxmo8NS3Om9wtNmuaYupBmVPEVGAgElhgO2FSduhsLeSKoWUTLhoAc0tJ06gBuGhpJdO3IJ7ANsq0a9N1Kq/5DA5mm3FBLjFxKiqZOaobH2dh3AaYdcCzheU+NzSnUZUItrfT4eZa0Xd0m6tU6tCo4CnWqUwSAGN4B4SB+ZRq6BbKmWfDbXa21XkPa/SACNJOkO6X3V80hTZNShR1/MDRpZALSJkKtmuJAcdJ4xVc89rNa2/kjxebiqymHWIeC7pHUfsrUKUnaT4M6tqYZgnkbMsZ8uq5rWUwAY+hpO3UqngcKHkyYaIkxJuYAA6klDmVYOqvcLgm3greT4qk1r21dnaTz/DPS8q5mFPCzj3Mu6qVrSeM+xZrZMxonjFwJcabQb35ztKLEZQwOP9NwbP1/MaLdYKbNajBh2fLPCXzzn8XW+6m+0tOIfTcZZVa3nadI/nkFX3Tte/cu7KSe2y6dut/QpYPBNDyWVbtMNhhdIjePMjyV17qjKlMF4c17o+gNKpsxVKm00nguAcTqY6zp2Jgj0UlbFUQ2kWbNqai3d3cxPZPJSk8/shoSjGOGl+b79iLE1Hmk8y88ZabtDdMxEblNjcqY0OhtgJn5gn/HSio5hTLSwmNVXVfYN1A3PgFRzjENdWLgQRw3HYXRRUt1uPiBnKG3c88fyFi8uAebFjGtBNw47xyO5KgYyk5zWgVLm5sTEcgOcwrmLzppfIbqaWhrmutMEm0eKrjG0mEPptcHA3aTLYIIMHdFFztlMCSp7vK187dC82kIIbVqNcAYaXN5DaAZUIqF/yZ4tTXgguLQSOZhDhc2par0ms34hePQKpSzIN0CJDC8z1DpjfZR7JZx8yT+JDGfl0HUwulkimKji54d9TtMGw3RfZ2sLXlgBcx0s3u0apE7f9rPxGMJe5zSW6iTYx6wqzMa5r9R4jBFyTuIRunJrkjVaCfHzuX8Rg2llSpTPC9h4ehF/3suYqBaNHGuZIF2uBBHiN/FVMVphumZjinr27I4RcbpgznGaTWCkUyclJGNc2lawGBdVdpb4k9Aqqu4DE6NUgOa4AEXGxkEEbKWV7eXkoU9u5buDQoZPxOp/jGlwOwLeYPQ39la+zUC5zWtPCWgnUQNTnBsCb9fRUK2aSzQwaBzuS49AT0R0M04wXDdzHOI56AeXUm6ruNR5ZcU6Sdl+3z/ZNi8pAPDw3Ah/DM2kEm6q4rL3UwC6IdMEGdlZbmjQ2mSNT2hzSDI4SbEHr+6jzDGte1gaCI1Egkm5jmd7BPB1LpMGoqLTa5I6OBe5hcBYT5xvHWFpUMmsx2qzgNXYmIA67wq1HNB8sN1PYWgjhgtdubg+KVDNX72gO1Acpj8rKOu57X2LGljS3xSy/5LlXJ/7XbzEi1iQJdtNvdVDllSAYuSRBsbCSZNoRuxjTUpmYDQJ8RJPuj++WlrA8Oe4B0mwIJIgjyCyrG/dlL7sfqDdMEibkbDnI7qu/DO+Z8sloJEzqkRfc9bbLYOOougTs2znzIMulsweoNukIPvtgMR9IfpdH4nNgAdG8/wBAjVwG2ZoyZ5ZqMQRNyBI/nJRYbD3AFyYAHcrcp42kwBzY2HCN5HI2t0mbrKdij8zW2GmdQA2CvaelLlr2MnWalYjF+9uxaZlLibOYbgEgzpJ62RVcs+XqNSYaW/THEHTcE+CGnnBH4WhtyQ0ASYIE+ZQVMzLqIpuvpIIPYAiCrH3l88FBujbHJYw+EpPBLfmSC1sEsF3kgXjsmq5O6xAI1F3CdwGjcmNvJQ5ZjGsMG0vYZ5ANnf1V1me8DQ4uJ4g5wIBEkFpafJDLxE/KHDwZR82PYy8RQLHQ7f8AkFXMPlBczVqAtMQ49xMCBZVsfiA5wIc51t3ATztZX6ebU9BBaWv+WW6pmTAG3kik57VYjpxpb3ueOnxA18mj8R2mXNhu0xqlGzL2inqLWvA3Lah5npEc0H3iwgtdOksZFpiowQmObscHzThxaQCCTe1oOwQfeNZJ/uU7q37/ANh18saTpaNPE8TxH6PEwSVTr5SRzO8XbAA06pJkq4zPGw6Wkf6hEXu9UqGZllPSADxEkm4IIgtISj4o0nQfz+BsLg2l1nNdAuC2pHTkJVs4RoMFjJllxqMh07AkXkKmMxaJ00mwfqBlwkbETsifm4BBawCzZHKWkkR6pSVRsKnKkl0+e4/3YC4A6gXSbNGlu8A37KSnlLCRFyANbSerbEeazKmOfJhxAJJgExcymbjnBwcDBAA8QORScJvqJVKSf0iwFFrqkOEiD1FwJ5eCd+CpOuHlo2NpbPYuhQUcQWPDgJgzH6IaeYOZIEQTMEAhFKMr3TBhKFrSRcODYxuzSAOJx4jIJEhsbbc+ax8xIkANaAQ11he4vfxlXqmcS4OLf7tQmxa4AEeolZuIxAIjTsAGmTYAk+e8IIRkneRNKcGrRKJakjhMpCM1mBSgpgE4VkzApTgoU6cQQRAoU4SEOp6Rt5qupmnh9VV1X4ZofZyvXX5hOKic5IlRl6ykjpW7CJRMCYNRLRoULeaRhazW7vJD82HKUoZSlXDIuEEpQpSnsNcKU8oQUpTCClKU0ppSEFKUoJTpDjymTSlKQhkJRSmSHQBCAqQoCEJImA5QPUxUT0wZAVC9TOUD0zDiREpJEpICY2k4TJwVZM0cJwmCQTiClOChCdMIeVI53CFFKfVaFBXpucbIuaOvGjU3SGNSQmYOaQZ4olBR0+13kW9Xr1NbaYUpShlIlXTIDlKVGagS+YkIkBSlAHp5SEElKGUkhBSkhlKUh7BEpShlKUw4UppTalazHCMbhGVATrcWkcjEGQADso6lRQtfqWKNCVW9uhWlMVTw5q1P9Npd5fmtWllFaLtE8+Jv7oPHh1Yf+JUSwrlVCVNUwxbu5ltxqJPoAoqsRwy4/wC0gev/AEl40O4S0lb/AMkbgoHhWBTeY4Rfxt4yApKtBkRqLXdxI9ihdemupJHR1uxlvUDytGphGc6zQekR+bkFTDUY/wBYT1tHoEPjw+INaWouf3MwhJG5gn62HvKSk3Ibw59jXTgoQU8qyZQUpJpTynGHlOhCeUw46SaUgUhx08oZQuekME56Bz0GpNqTjBykg1JSkIKUQeoyUpSETtqIpVbUibVTMcmlKUMpakwQcpSo5SL4TBJEOIpiZLoHIQtCvhDUwlPSZh7yOQLTO0rHzGk7QypI0v1ADnwmL+q63CZSHYenoe9oLRZ297nos6vNco3dLTsrTfQx/hx4YagcYPCenXb1W3isGMSwPo1nN5GC7SSN5AIgrj81cGV3NDtYbaekcvIrf+C8Rao3uHR7H9FDUTS3ksWm9pI74QJAmu4nnYkeXEr2WZA2i4nW50iIIEeK0y5M58BVXVk8EygkYtX4Rokk6njtLf1EqOllmHwr9Tn8X4dRBjuAB7lQ5rnrjOgwwQC4bmbT2Cxa8uaS2HGQO99rb3Knjvf1MThBe5rZo6hVc2aTnvc1rhoMEtMjiItaOaKp8MUIsw/5O/dZ+a0jQbSh2mqGgNaN7mXTygElamVZmakseIqMA1dD3tseyU90Y3i8AJRbyVm5PTaI+W0x1En1KS1ikot8u5Ltj2ObThJJdCjkRwiSSSYugk7Ukkh0JMkkkIShKSSQwySSST5GQkkkkhCTJJJDiSSSSESt2STpIQxlLg2g1qYIkE3BuD5JJKKt9LLGm/ERY+I2D5gECAWADkBOw6Bdakksyp9MfY3Ics86zxoGKqACBq/PdX/g8/1vIpJKWf4b9iOP1HaKlnB/oP8AD9Qkks6HKLqODquMkcjy8Nl0eRN/og853579UklcrfQV4fUUs5qH7RMmQBBm44XbFVctefnsM3JuevimST/9X7FiHDOsSSSVIY//2Q=="/>
          <p:cNvSpPr>
            <a:spLocks noChangeAspect="1" noChangeArrowheads="1"/>
          </p:cNvSpPr>
          <p:nvPr/>
        </p:nvSpPr>
        <p:spPr bwMode="auto">
          <a:xfrm>
            <a:off x="63500" y="-155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BQUExQWFBQVFxQXFhQYFxQVFxcUFBYVFRQUFRcXHCYeGBkkGRQVHy8gJCcpLCwsFR4xNTAqNSYrLCkBCQoKDgwOGg8PGiwkHyUvLCwsLCwsLCwsLSwsLCwsLCwsLCwsLCwsLCwsLCwsLCksLCwsLCwsLCwsLCwsLCwsLP/AABEIAMIBAwMBIgACEQEDEQH/xAAbAAABBQEBAAAAAAAAAAAAAAACAAEDBAUGB//EADkQAAEDAgQEBAMHAwUBAQAAAAEAAhEDIQQFEjEiQVFhcYGRoQYTMhQVQrHB0fAjUpIzcoLh8WJz/8QAGgEAAQUBAAAAAAAAAAAAAAAAAgABAwQFBv/EADERAAIBAwMCBQEIAgMAAAAAAAABAgMRIQQSMUFREyJhcfAyBSMzgaGxwdEUkSRCUv/aAAwDAQACEQMRAD8AWPqljHOHIW/3GzR6kLls0MP0jZjWt9Bc+pK6LMqsuY07CXnwZt7kei5Oq+XEnckn1uqujhlsk187RUQSUxKZIrUMa4kkkkhhwnTJwkIILp/h2jFKebifa37rmWrrcqEUmD/5HvdUdY7QsaX2fG82/QvakxKgxGKDBJWYc/vZvusk3owb4NnUmLllDO+yL74HRDuSC8KXY0S9C7EAC9lmvzToFXJc88z2CZzRJGi+pYxOYl1m2HVR4PDF7uw5q1hsoJu+w6LTFNrGwBAQJNu7ClOMVaJjYmn/AFQOrbeMqlXyJ4drp36tJj0VrNMRpex3Q+y26LgQCOamTsQS4RiU6NQDiaR6H8kxet4hV8RhGu3Hnz9U4NzBrKu4RuruNyR34HkdnX9wsHGYesz6wY67j1COMb9RYOiwJBFis/P8Ns4eB/RVMox2h46GxWvnAmk7yPuFJSbjURBqYKVNo5ZyjcpXKJ62TnkV6rlWrG573U1UqGrsD5fr+qjZPAmwT+EdnH3uPyUrKsHUD1ae4O36qphXQSPA+h/YlS0aEkz+G5nxj1hU6kVuya1KbdNJGjWocXp+SSt4XE8ASVFzksWLl0b2Y1pFV3UimPAXd7lw8lhVAtPNXQ1jOcFzvF38KzgtbTRtC/c53Wz3VLdiFJE5qFWygJOmRBqca4giYxE2mjCZjjtYF11JsADoAFy+Fp6ntHUgLq1ma18I2fs5YkypmuDL2y3fouZewtMEQu0pv5IMVlrKguPPms7g24VLYZyDCtXL8qdUE7N6n9ETvh9weALtnfsujY0AACwCFq5LKrZeUo0ckYN5KusoBogABSpnFJJIrublywSs/GYjkpMXi4CyqteUQyRQzh3CtD4czDUzSdxssrNncKqZXiSxwI5J7eW5KldWO7lA4qGjiNTQeqdz0yIbDVCqlUqWoVD8olEIzMRlzCZAg9uaWaVf6RjsPdav2WN1hZxihdo81NRTlNENeajTd2YrgoXqZwUNVbRzpVqKB7rQp3qB4QSRLCWSJroI/m9losb05x6bn3n0WW9auBdaexA8/wD1VK+Mmtpc3iSkd0kpSVexo7UbeZVtVV3Yx6W/dVZTa5uktWMdqscjUluk2Em0BIJ0ZEIMCMIQiCQI6cJk4SHLuViarfH9CukIXN5ZVDagJ2/eB+q6ULJ1n1/kb/2cvum/UAom1iE5ahLVSNIlbiuoUrcSFTLboS1NYRoGuFQxmOUZUT2ph0ijXxJKrmorxwgKqVsic4/XA6QiXqIy8dX1EBVKL7q/ishqMuOIdt/RZ7aJB2KmVrBXydDl2YEABb1KlIlYmU5S6znWHTmt/UAFXXIqjXQb5IQvcB2VfE5iBtdYmPzQ+akhBzdkQTmoR3SJ83zaBpbuudeUb3SZKjK2aNFU42Ofr13WlfoA5Q1FMVFUUxAio5QvCsPChcEzDiVagV3KnTZVKgUmXVCHGN4t4qrWV4s1NLK0kaoCSZ7L2k9/zSVO5r7GWWuUigUzStk40IIghTgpDBpwhBRBOCOEQQIwmENVB0OjkJ9CCupyzGCrSa4HlB8Ruudw4mVDlmYHDVdJvTd/JWTqvNNrsdJoItUE+7Z2SEhNTeCJBkFFKpF4AhMilNKQ4OlCWoyUBTCInphUIUhCAhIcRxJ6KM17/SERagISEO7Fu8FWq1ydyVK4qjjK4aO/IIoxcnZEc5KC3MjxNcNHfkst7pMlE9xJkqMrao0FTXqc9qdS6z9AUxRFAVYsVASonqUqN6YNFZwULwp3qFwQsOJXeEOEMVG+KkcFXJhwKhmrpou0JWkmbwqEbaSOpnzSU1Bo0jvf1SWVuRuWl3I5UzNlCFNT2W8ceGE4TAJ4SGHRAoYTpwQgiCGE4SEWaGx8QhxOFD2wfEdijoDh8ync2bhYWpl967HX6CP/AB4p/MlfAZs/DHS8amdenh+y6fDY1tRuprgR/N1zVZ3IixVT7O5h1UnFp6KPEiZwaO0LktS5eh8TubaqzzFvZadDP6TtnAHobJnCSATRqOQEqJtcHYz7pGqgCJCUEqJ1VRnEhIRYL1G56p4jNmN3cP54LPfnReYpt/5GwCONOUuEBKcYq7ZoYrGBu5udgNysiu8kyUbWHcmSef6DskQtXT0PDV3yYOs1PivbHgroSp3U1C5quGeChKIpiEhwCo3KUhA5qYNFZ6heFYc1QvCFhIruCrVgrjlVqhRstUzVwmI4G+CSyaVeBCSouhk2Y1lZG9KlpFRBa7MjHKvS8NS05TjHk5qFOU+A6OTucAQ5lwCBqE37J3ZK8GHFjfF7QpMDl+jEUxLXfilpnad/Ra78EKtWrMWaxoMTBIkkTzuFVlWcXzjnj1LsNPGceM3tz6XOZbh3EEgEhu5AJA8SgXVPy75VB7GEuLyBe13QPSJTUcia0BpaxwI4nEkOn/4tACf/ACogPQSwl+Zy4KIFHi8Poe5v9pI/YosEW6xqaXj+0WJVrdi6KOx7trJ6dmj+cylojZdCMXAsDTaOTqYLQPFtws7MMI8VWvMFr3Nu3a8ALnqj3TbOyoeSEY9kZdUGdL2kO6bG+1imqsDXaXS10DhdaxuF0ecRRmsAHEmC6J0QIEDy3WflE1Kr6mkVXaYl5AidjcdoQok33VzJdhCQTplt7wSLbqDD5H87VogaQXG4iAuwyXGNZTpMMA1PmFvT6jb39lVqZMMMMS9p4HUzpH9pMyPDaFJGTRFJp4aOQ+6qrRqGsNsZhwF9r7LZyfJH1qFQiq8VGmGCeHab87+y6TBYtjgzDuuTRYYOzmltx42n/wAWbjcG7CYapocZNVhY7mBaJ9CEW9vAFl0MnIMnq1arhVc7QyQ6CQdWwb4zfyVLO8MxtQtpve5osS4gy7nEAW5Lp/i3MHUqYayzqs6nDeAAD5mQJ6BcXh8M5xjZSQTlkjk1FZFTwsmw8ytKjRgQBJ/NaQZTw8M+WHvABcXEwCRMAK/g8Q57KtRjWh4DWtDRtzJjz9lbi9i3W/MzKz8aWy9vSxivwrwJLHAdSCFZr5ZApFpk1B6G37+y08or1nPOuSyDOoRflFvbureApNj/APN1Rrewn9kp15Rft2Bp6WE179zJzLK2itTY0QHAA+Rgn0VfMcBTZU0AnaTMbnaLdFuUSKpbU5MdUHiNh7LlcVWL3Fx3JJRUXKWG+OfcHURhBXS5ePaxXrUoJi4QCi4iYMDcwY9Vp4CnpY+rAOmAAbiXHcjsE33s9xDXu4CRqEAWkTsFO5yvZdCsqcbJydr8EDMirETpjxIHso6WTvNT5buExN7gjtC081y6rUqFzbtMaeIQBHRXKrdJoBxBfJaT1BaZ94VZ15Ww1/RcjpoXeHj9TmsblZpPaH3aSOIW53HYqzXyyi3XqLgGuAkXs5oIkR1laOGxTazXU6n1CfOPxDuFDi6xZUqkb/KDgDtLSQgdSbe18ksaNNLcuH+hy+YMYHf03FzY3PXpsFnVVrucyq9zqjvlkxENJB5KnjMEGiWva8drH0VlO2HyV9t/MuPnQyyEyMtTpyW50IRBCE4VgyDe+Fac1Cf7Wn1Nv3VrM8QW0yQSDUqvNjHCzhG3KwXN0nQVcq4pzg0E2aIbYWCglSvPcWo10qey2fn8HUVcSKTaAcYHMnswiT5uVWvl1YuL6VXU1xJEPI3O3Rc86oTuSfEyjpVnNMtJB7Ej8kEaDjlPPsHLVqWGsejyHinOL3azLpgne4ty8Fr/AA4/hqhol0NIvBLZ4gDy/wC1hypsJXc14c0wZ38VJUhuhYgoz21VL5k6dvC5xaxwBBHE1rGNnmTu5AMc1zqVFkuALJdyIZe3osjE459SznT22Hsq/wA9zLtkecFYPU65Qwb+AxTarq9F3MuI8JgkeBgpZVgfs9OuTym/ZrSQR6rnqWLh+tpIde/iDP5qN2I1AjU6+4k38USQziW84LS3DhrxLKYMg7OJk7bGQtCvnoq4R7XGKg0B3KQXAah+q5z5YaNzCB+lw6o7XBaNTPMS0YkPpuuxrA1zSCLN7K5mebjE4emBAcarA4dJBEjsVzRb0j80FOdQIJLpsRyPUKRRvYjk7HV/GtOXURzh/pwrHw7QwgjkQfGDKamwjckk7k3KNaFCjsjnkwdXqvEe2PC/U3qrKGJOrXoedwevnv5FZtdr8NUhr7wLjYg7SCqSYo40tuL3XZkM6+7NrS7ovVc9rEfVHgAPdS4PMQzD1BPEXW68QEn2Ky4TQndKNrWGVead27mxlWPayjUBcAblo6kti3msRyLSUJRRgotvuNOo5RUX0LmXZj8uWubqY7cKxXo4d7SWOLHAE6TzPS/6FZKZC6abunZhxrNLa0mg2Yp7RAc4DoCQhoYnTUa8yYM7390X2R8fQ7/EpvsVQ7Md/iU72ijv9StXrn5he2RxEjqLyrtDG/OqNBsSx7HdDNwQqNVhBIIgjcKu4kX2TSpqSDhVlF5JcXkL2NLiWkDeJ28wseorlRxvc99/dVKgSSkvqY7cW/KrFchJFCSYkubakptkgIFay3FilUDy3VE223G4U7btgzopNq5r0/hxrvpqO/5U3N/OFXynBipULTcBrjvFxYe5Ct4THUDqcG6HhpiXEySCLX3UDHMptqaampxa0AwRcmXR6BVVKdmnf/X9F6UKd4yVrZvn+yPFUmU9TIJeIlxsB/tHPxKWBwAqAy9rI2B3Ku411Kt8t2sMeRxT2B37yPdNhMbRawMJe0gmXstqvYnnEckW+W3CdwfDhvy1bp8/srY/KzSDSSCHTETy8VAyi4FpIIBuCRv4LWzOixzWBtQaWtc6XGSS4i3iqNdpDmg1A+G2gkhtvpTeI3DPqF4KVVW4uiTC4cPeATA6wT7BXsLk7X0/qOs6oBtIBgEjf/1RZPXaxznOIBDbdz/Aoq2Y6TTLLljb+JJLh7rGOld+g2IwYaym1zQ17nvBJMABtrzaFYo5Yxmo8NS3Om9wtNmuaYupBmVPEVGAgElhgO2FSduhsLeSKoWUTLhoAc0tJ06gBuGhpJdO3IJ7ANsq0a9N1Kq/5DA5mm3FBLjFxKiqZOaobH2dh3AaYdcCzheU+NzSnUZUItrfT4eZa0Xd0m6tU6tCo4CnWqUwSAGN4B4SB+ZRq6BbKmWfDbXa21XkPa/SACNJOkO6X3V80hTZNShR1/MDRpZALSJkKtmuJAcdJ4xVc89rNa2/kjxebiqymHWIeC7pHUfsrUKUnaT4M6tqYZgnkbMsZ8uq5rWUwAY+hpO3UqngcKHkyYaIkxJuYAA6klDmVYOqvcLgm3greT4qk1r21dnaTz/DPS8q5mFPCzj3Mu6qVrSeM+xZrZMxonjFwJcabQb35ztKLEZQwOP9NwbP1/MaLdYKbNajBh2fLPCXzzn8XW+6m+0tOIfTcZZVa3nadI/nkFX3Tte/cu7KSe2y6dut/QpYPBNDyWVbtMNhhdIjePMjyV17qjKlMF4c17o+gNKpsxVKm00nguAcTqY6zp2Jgj0UlbFUQ2kWbNqai3d3cxPZPJSk8/shoSjGOGl+b79iLE1Hmk8y88ZabtDdMxEblNjcqY0OhtgJn5gn/HSio5hTLSwmNVXVfYN1A3PgFRzjENdWLgQRw3HYXRRUt1uPiBnKG3c88fyFi8uAebFjGtBNw47xyO5KgYyk5zWgVLm5sTEcgOcwrmLzppfIbqaWhrmutMEm0eKrjG0mEPptcHA3aTLYIIMHdFFztlMCSp7vK187dC82kIIbVqNcAYaXN5DaAZUIqF/yZ4tTXgguLQSOZhDhc2par0ms34hePQKpSzIN0CJDC8z1DpjfZR7JZx8yT+JDGfl0HUwulkimKji54d9TtMGw3RfZ2sLXlgBcx0s3u0apE7f9rPxGMJe5zSW6iTYx6wqzMa5r9R4jBFyTuIRunJrkjVaCfHzuX8Rg2llSpTPC9h4ehF/3suYqBaNHGuZIF2uBBHiN/FVMVphumZjinr27I4RcbpgznGaTWCkUyclJGNc2lawGBdVdpb4k9Aqqu4DE6NUgOa4AEXGxkEEbKWV7eXkoU9u5buDQoZPxOp/jGlwOwLeYPQ39la+zUC5zWtPCWgnUQNTnBsCb9fRUK2aSzQwaBzuS49AT0R0M04wXDdzHOI56AeXUm6ruNR5ZcU6Sdl+3z/ZNi8pAPDw3Ah/DM2kEm6q4rL3UwC6IdMEGdlZbmjQ2mSNT2hzSDI4SbEHr+6jzDGte1gaCI1Egkm5jmd7BPB1LpMGoqLTa5I6OBe5hcBYT5xvHWFpUMmsx2qzgNXYmIA67wq1HNB8sN1PYWgjhgtdubg+KVDNX72gO1Acpj8rKOu57X2LGljS3xSy/5LlXJ/7XbzEi1iQJdtNvdVDllSAYuSRBsbCSZNoRuxjTUpmYDQJ8RJPuj++WlrA8Oe4B0mwIJIgjyCyrG/dlL7sfqDdMEibkbDnI7qu/DO+Z8sloJEzqkRfc9bbLYOOougTs2znzIMulsweoNukIPvtgMR9IfpdH4nNgAdG8/wBAjVwG2ZoyZ5ZqMQRNyBI/nJRYbD3AFyYAHcrcp42kwBzY2HCN5HI2t0mbrKdij8zW2GmdQA2CvaelLlr2MnWalYjF+9uxaZlLibOYbgEgzpJ62RVcs+XqNSYaW/THEHTcE+CGnnBH4WhtyQ0ASYIE+ZQVMzLqIpuvpIIPYAiCrH3l88FBujbHJYw+EpPBLfmSC1sEsF3kgXjsmq5O6xAI1F3CdwGjcmNvJQ5ZjGsMG0vYZ5ANnf1V1me8DQ4uJ4g5wIBEkFpafJDLxE/KHDwZR82PYy8RQLHQ7f8AkFXMPlBczVqAtMQ49xMCBZVsfiA5wIc51t3ATztZX6ebU9BBaWv+WW6pmTAG3kik57VYjpxpb3ueOnxA18mj8R2mXNhu0xqlGzL2inqLWvA3Lah5npEc0H3iwgtdOksZFpiowQmObscHzThxaQCCTe1oOwQfeNZJ/uU7q37/ANh18saTpaNPE8TxH6PEwSVTr5SRzO8XbAA06pJkq4zPGw6Wkf6hEXu9UqGZllPSADxEkm4IIgtISj4o0nQfz+BsLg2l1nNdAuC2pHTkJVs4RoMFjJllxqMh07AkXkKmMxaJ00mwfqBlwkbETsifm4BBawCzZHKWkkR6pSVRsKnKkl0+e4/3YC4A6gXSbNGlu8A37KSnlLCRFyANbSerbEeazKmOfJhxAJJgExcymbjnBwcDBAA8QORScJvqJVKSf0iwFFrqkOEiD1FwJ5eCd+CpOuHlo2NpbPYuhQUcQWPDgJgzH6IaeYOZIEQTMEAhFKMr3TBhKFrSRcODYxuzSAOJx4jIJEhsbbc+ax8xIkANaAQ11he4vfxlXqmcS4OLf7tQmxa4AEeolZuIxAIjTsAGmTYAk+e8IIRkneRNKcGrRKJakjhMpCM1mBSgpgE4VkzApTgoU6cQQRAoU4SEOp6Rt5qupmnh9VV1X4ZofZyvXX5hOKic5IlRl6ykjpW7CJRMCYNRLRoULeaRhazW7vJD82HKUoZSlXDIuEEpQpSnsNcKU8oQUpTCClKU0ppSEFKUoJTpDjymTSlKQhkJRSmSHQBCAqQoCEJImA5QPUxUT0wZAVC9TOUD0zDiREpJEpICY2k4TJwVZM0cJwmCQTiClOChCdMIeVI53CFFKfVaFBXpucbIuaOvGjU3SGNSQmYOaQZ4olBR0+13kW9Xr1NbaYUpShlIlXTIDlKVGagS+YkIkBSlAHp5SEElKGUkhBSkhlKUh7BEpShlKUw4UppTalazHCMbhGVATrcWkcjEGQADso6lRQtfqWKNCVW9uhWlMVTw5q1P9Npd5fmtWllFaLtE8+Jv7oPHh1Yf+JUSwrlVCVNUwxbu5ltxqJPoAoqsRwy4/wC0gev/AEl40O4S0lb/AMkbgoHhWBTeY4Rfxt4yApKtBkRqLXdxI9ihdemupJHR1uxlvUDytGphGc6zQekR+bkFTDUY/wBYT1tHoEPjw+INaWouf3MwhJG5gn62HvKSk3Ibw59jXTgoQU8qyZQUpJpTynGHlOhCeUw46SaUgUhx08oZQuekME56Bz0GpNqTjBykg1JSkIKUQeoyUpSETtqIpVbUibVTMcmlKUMpakwQcpSo5SL4TBJEOIpiZLoHIQtCvhDUwlPSZh7yOQLTO0rHzGk7QypI0v1ADnwmL+q63CZSHYenoe9oLRZ297nos6vNco3dLTsrTfQx/hx4YagcYPCenXb1W3isGMSwPo1nN5GC7SSN5AIgrj81cGV3NDtYbaekcvIrf+C8Rao3uHR7H9FDUTS3ksWm9pI74QJAmu4nnYkeXEr2WZA2i4nW50iIIEeK0y5M58BVXVk8EygkYtX4Rokk6njtLf1EqOllmHwr9Tn8X4dRBjuAB7lQ5rnrjOgwwQC4bmbT2Cxa8uaS2HGQO99rb3Knjvf1MThBe5rZo6hVc2aTnvc1rhoMEtMjiItaOaKp8MUIsw/5O/dZ+a0jQbSh2mqGgNaN7mXTygElamVZmakseIqMA1dD3tseyU90Y3i8AJRbyVm5PTaI+W0x1En1KS1ikot8u5Ltj2ObThJJdCjkRwiSSSYugk7Ukkh0JMkkkIShKSSQwySSST5GQkkkkhCTJJJDiSSSSESt2STpIQxlLg2g1qYIkE3BuD5JJKKt9LLGm/ERY+I2D5gECAWADkBOw6Bdakksyp9MfY3Ics86zxoGKqACBq/PdX/g8/1vIpJKWf4b9iOP1HaKlnB/oP8AD9Qkks6HKLqODquMkcjy8Nl0eRN/og853579UklcrfQV4fUUs5qH7RMmQBBm44XbFVctefnsM3JuevimST/9X7FiHDOsSSSVIY//2Q=="/>
          <p:cNvSpPr>
            <a:spLocks noChangeAspect="1" noChangeArrowheads="1"/>
          </p:cNvSpPr>
          <p:nvPr/>
        </p:nvSpPr>
        <p:spPr bwMode="auto">
          <a:xfrm>
            <a:off x="215900" y="-3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368300" y="942975"/>
            <a:ext cx="8642350" cy="5724644"/>
          </a:xfrm>
          <a:prstGeom prst="rect">
            <a:avLst/>
          </a:prstGeom>
          <a:noFill/>
        </p:spPr>
        <p:txBody>
          <a:bodyPr wrap="square" rtlCol="0">
            <a:spAutoFit/>
          </a:bodyPr>
          <a:lstStyle/>
          <a:p>
            <a:pPr>
              <a:spcBef>
                <a:spcPts val="1200"/>
              </a:spcBef>
            </a:pPr>
            <a:r>
              <a:rPr lang="en-US" sz="3200" dirty="0" smtClean="0"/>
              <a:t>Font and layout can make a difference</a:t>
            </a:r>
          </a:p>
          <a:p>
            <a:pPr>
              <a:spcBef>
                <a:spcPts val="1200"/>
              </a:spcBef>
            </a:pPr>
            <a:r>
              <a:rPr lang="en-US" sz="3200" dirty="0" smtClean="0">
                <a:latin typeface="Bodoni MT Poster Compressed" pitchFamily="18" charset="0"/>
              </a:rPr>
              <a:t>				</a:t>
            </a:r>
            <a:r>
              <a:rPr lang="en-US" sz="2400" dirty="0" smtClean="0">
                <a:latin typeface="Bodoni MT Poster Compressed" pitchFamily="18" charset="0"/>
              </a:rPr>
              <a:t>Font </a:t>
            </a:r>
            <a:r>
              <a:rPr lang="en-US" sz="2400" dirty="0">
                <a:latin typeface="Bodoni MT Poster Compressed" pitchFamily="18" charset="0"/>
              </a:rPr>
              <a:t>and layout can make a difference</a:t>
            </a:r>
          </a:p>
          <a:p>
            <a:pPr>
              <a:spcBef>
                <a:spcPts val="1200"/>
              </a:spcBef>
            </a:pPr>
            <a:r>
              <a:rPr lang="en-US" sz="3200" dirty="0">
                <a:latin typeface="Acid Reflux BRK" pitchFamily="2" charset="0"/>
              </a:rPr>
              <a:t>Font and layout can make a difference</a:t>
            </a:r>
          </a:p>
          <a:p>
            <a:pPr>
              <a:spcBef>
                <a:spcPts val="0"/>
              </a:spcBef>
            </a:pPr>
            <a:r>
              <a:rPr lang="en-US" sz="6000" dirty="0">
                <a:latin typeface="Arabic Typesetting" pitchFamily="66" charset="-78"/>
                <a:cs typeface="Arabic Typesetting" pitchFamily="66" charset="-78"/>
              </a:rPr>
              <a:t>Font and layout can make a difference</a:t>
            </a:r>
          </a:p>
          <a:p>
            <a:pPr>
              <a:spcBef>
                <a:spcPts val="0"/>
              </a:spcBef>
            </a:pPr>
            <a:r>
              <a:rPr lang="en-US" sz="3200" dirty="0" smtClean="0">
                <a:latin typeface="Brush Script MT" pitchFamily="66" charset="0"/>
              </a:rPr>
              <a:t>		Font </a:t>
            </a:r>
            <a:r>
              <a:rPr lang="en-US" sz="3200" dirty="0">
                <a:latin typeface="Brush Script MT" pitchFamily="66" charset="0"/>
              </a:rPr>
              <a:t>and layout can make a difference</a:t>
            </a:r>
          </a:p>
          <a:p>
            <a:pPr>
              <a:spcBef>
                <a:spcPts val="1200"/>
              </a:spcBef>
            </a:pPr>
            <a:r>
              <a:rPr lang="en-US" sz="3200" dirty="0">
                <a:latin typeface="Chintzy CPU Shadow BRK" pitchFamily="2" charset="0"/>
              </a:rPr>
              <a:t>Font and layout can make a difference</a:t>
            </a:r>
          </a:p>
          <a:p>
            <a:pPr>
              <a:spcBef>
                <a:spcPts val="1200"/>
              </a:spcBef>
            </a:pPr>
            <a:r>
              <a:rPr lang="en-US" sz="3200" dirty="0" smtClean="0">
                <a:latin typeface="Forte" pitchFamily="66" charset="0"/>
              </a:rPr>
              <a:t>	Font </a:t>
            </a:r>
            <a:r>
              <a:rPr lang="en-US" sz="3200" dirty="0">
                <a:latin typeface="Forte" pitchFamily="66" charset="0"/>
              </a:rPr>
              <a:t>and layout can make a difference</a:t>
            </a:r>
          </a:p>
          <a:p>
            <a:pPr>
              <a:spcBef>
                <a:spcPts val="1200"/>
              </a:spcBef>
            </a:pPr>
            <a:r>
              <a:rPr lang="en-US" sz="3200" dirty="0">
                <a:latin typeface="Times New Roman" pitchFamily="18" charset="0"/>
                <a:cs typeface="Times New Roman" pitchFamily="18" charset="0"/>
              </a:rPr>
              <a:t>Font and layout can make a difference</a:t>
            </a:r>
          </a:p>
          <a:p>
            <a:endParaRPr lang="en-US" sz="3200" dirty="0"/>
          </a:p>
        </p:txBody>
      </p:sp>
      <p:sp>
        <p:nvSpPr>
          <p:cNvPr id="6"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88648137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a:xfrm>
            <a:off x="152400" y="76199"/>
            <a:ext cx="8299450" cy="1228725"/>
          </a:xfrm>
        </p:spPr>
        <p:txBody>
          <a:bodyPr>
            <a:noAutofit/>
          </a:bodyPr>
          <a:lstStyle/>
          <a:p>
            <a:pPr fontAlgn="auto">
              <a:spcAft>
                <a:spcPts val="0"/>
              </a:spcAft>
              <a:defRPr/>
            </a:pPr>
            <a:r>
              <a:rPr lang="en-US" sz="4000" b="1" cap="none" dirty="0">
                <a:solidFill>
                  <a:schemeClr val="accent4"/>
                </a:solidFill>
              </a:rPr>
              <a:t>Sustained </a:t>
            </a:r>
            <a:r>
              <a:rPr lang="en-US" sz="4000" b="1" cap="none" dirty="0" smtClean="0">
                <a:solidFill>
                  <a:schemeClr val="accent4"/>
                </a:solidFill>
              </a:rPr>
              <a:t>Attention </a:t>
            </a:r>
            <a:r>
              <a:rPr lang="en-US" sz="4000" b="1" cap="none" dirty="0">
                <a:solidFill>
                  <a:schemeClr val="accent4"/>
                </a:solidFill>
              </a:rPr>
              <a:t>&amp; </a:t>
            </a:r>
            <a:br>
              <a:rPr lang="en-US" sz="4000" b="1" cap="none" dirty="0">
                <a:solidFill>
                  <a:schemeClr val="accent4"/>
                </a:solidFill>
              </a:rPr>
            </a:br>
            <a:r>
              <a:rPr lang="en-US" sz="4000" b="1" cap="none" dirty="0" smtClean="0">
                <a:solidFill>
                  <a:schemeClr val="accent4"/>
                </a:solidFill>
              </a:rPr>
              <a:t>Continued Performance</a:t>
            </a:r>
            <a:endParaRPr lang="en-US" sz="4000" b="1" cap="none" dirty="0">
              <a:solidFill>
                <a:schemeClr val="accent4"/>
              </a:solidFill>
            </a:endParaRPr>
          </a:p>
        </p:txBody>
      </p:sp>
      <p:sp>
        <p:nvSpPr>
          <p:cNvPr id="54276" name="Text Box 5"/>
          <p:cNvSpPr txBox="1">
            <a:spLocks noChangeArrowheads="1"/>
          </p:cNvSpPr>
          <p:nvPr/>
        </p:nvSpPr>
        <p:spPr bwMode="auto">
          <a:xfrm>
            <a:off x="4876800" y="2895600"/>
            <a:ext cx="40386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entury Gothic" pitchFamily="34" charset="0"/>
                <a:cs typeface="Arial" charset="0"/>
              </a:defRPr>
            </a:lvl1pPr>
            <a:lvl2pPr marL="742950" indent="-285750" eaLnBrk="0" hangingPunct="0">
              <a:defRPr>
                <a:solidFill>
                  <a:schemeClr val="tx1"/>
                </a:solidFill>
                <a:latin typeface="Century Gothic" pitchFamily="34" charset="0"/>
                <a:cs typeface="Arial" charset="0"/>
              </a:defRPr>
            </a:lvl2pPr>
            <a:lvl3pPr marL="1143000" indent="-228600" eaLnBrk="0" hangingPunct="0">
              <a:defRPr>
                <a:solidFill>
                  <a:schemeClr val="tx1"/>
                </a:solidFill>
                <a:latin typeface="Century Gothic" pitchFamily="34" charset="0"/>
                <a:cs typeface="Arial" charset="0"/>
              </a:defRPr>
            </a:lvl3pPr>
            <a:lvl4pPr marL="1600200" indent="-228600" eaLnBrk="0" hangingPunct="0">
              <a:defRPr>
                <a:solidFill>
                  <a:schemeClr val="tx1"/>
                </a:solidFill>
                <a:latin typeface="Century Gothic" pitchFamily="34" charset="0"/>
                <a:cs typeface="Arial" charset="0"/>
              </a:defRPr>
            </a:lvl4pPr>
            <a:lvl5pPr marL="2057400" indent="-228600" eaLnBrk="0" hangingPunct="0">
              <a:defRPr>
                <a:solidFill>
                  <a:schemeClr val="tx1"/>
                </a:solidFill>
                <a:latin typeface="Century Gothic" pitchFamily="34" charset="0"/>
                <a:cs typeface="Arial" charset="0"/>
              </a:defRPr>
            </a:lvl5pPr>
            <a:lvl6pPr marL="2514600" indent="-228600" eaLnBrk="0" fontAlgn="base" hangingPunct="0">
              <a:spcBef>
                <a:spcPct val="0"/>
              </a:spcBef>
              <a:spcAft>
                <a:spcPct val="0"/>
              </a:spcAft>
              <a:defRPr>
                <a:solidFill>
                  <a:schemeClr val="tx1"/>
                </a:solidFill>
                <a:latin typeface="Century Gothic" pitchFamily="34" charset="0"/>
                <a:cs typeface="Arial" charset="0"/>
              </a:defRPr>
            </a:lvl6pPr>
            <a:lvl7pPr marL="2971800" indent="-228600" eaLnBrk="0" fontAlgn="base" hangingPunct="0">
              <a:spcBef>
                <a:spcPct val="0"/>
              </a:spcBef>
              <a:spcAft>
                <a:spcPct val="0"/>
              </a:spcAft>
              <a:defRPr>
                <a:solidFill>
                  <a:schemeClr val="tx1"/>
                </a:solidFill>
                <a:latin typeface="Century Gothic" pitchFamily="34" charset="0"/>
                <a:cs typeface="Arial" charset="0"/>
              </a:defRPr>
            </a:lvl7pPr>
            <a:lvl8pPr marL="3429000" indent="-228600" eaLnBrk="0" fontAlgn="base" hangingPunct="0">
              <a:spcBef>
                <a:spcPct val="0"/>
              </a:spcBef>
              <a:spcAft>
                <a:spcPct val="0"/>
              </a:spcAft>
              <a:defRPr>
                <a:solidFill>
                  <a:schemeClr val="tx1"/>
                </a:solidFill>
                <a:latin typeface="Century Gothic" pitchFamily="34" charset="0"/>
                <a:cs typeface="Arial" charset="0"/>
              </a:defRPr>
            </a:lvl8pPr>
            <a:lvl9pPr marL="3886200" indent="-228600" eaLnBrk="0" fontAlgn="base" hangingPunct="0">
              <a:spcBef>
                <a:spcPct val="0"/>
              </a:spcBef>
              <a:spcAft>
                <a:spcPct val="0"/>
              </a:spcAft>
              <a:defRPr>
                <a:solidFill>
                  <a:schemeClr val="tx1"/>
                </a:solidFill>
                <a:latin typeface="Century Gothic" pitchFamily="34" charset="0"/>
                <a:cs typeface="Arial" charset="0"/>
              </a:defRPr>
            </a:lvl9pPr>
          </a:lstStyle>
          <a:p>
            <a:pPr algn="ctr">
              <a:spcBef>
                <a:spcPct val="50000"/>
              </a:spcBef>
            </a:pPr>
            <a:endParaRPr lang="en-US" sz="4800">
              <a:latin typeface="Tahoma" pitchFamily="34" charset="0"/>
            </a:endParaRPr>
          </a:p>
        </p:txBody>
      </p:sp>
      <p:pic>
        <p:nvPicPr>
          <p:cNvPr id="150536" name="Picture 8" descr="https://encrypted-tbn2.gstatic.com/images?q=tbn:ANd9GcRLHeEwWacMF2-Ds12mpjiS1GAx8SJUV9iLUn8A1m2aqoCp4yfIFQ"/>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557838" y="1526977"/>
            <a:ext cx="3267075" cy="4909541"/>
          </a:xfrm>
          <a:prstGeom prst="rect">
            <a:avLst/>
          </a:prstGeom>
          <a:noFill/>
          <a:extLst>
            <a:ext uri="{909E8E84-426E-40dd-AFC4-6F175D3DCCD1}">
              <a14:hiddenFill xmlns:a14="http://schemas.microsoft.com/office/drawing/2010/main">
                <a:solidFill>
                  <a:srgbClr val="FFFFFF"/>
                </a:solidFill>
              </a14:hiddenFill>
            </a:ext>
          </a:extLst>
        </p:spPr>
      </p:pic>
      <p:pic>
        <p:nvPicPr>
          <p:cNvPr id="150538" name="Picture 10" descr="https://encrypted-tbn3.gstatic.com/images?q=tbn:ANd9GcTZ3W6BO7E0DByuvTtz6E-IarkrSi6yjl_3ykgIQ26hK2V776jp">
            <a:hlinkClick r:id="rId4"/>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76288" y="2417266"/>
            <a:ext cx="4703668" cy="312896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6"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209799542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sz="quarter" idx="13"/>
          </p:nvPr>
        </p:nvSpPr>
        <p:spPr>
          <a:xfrm>
            <a:off x="779463" y="1298575"/>
            <a:ext cx="4956319" cy="5042848"/>
          </a:xfrm>
        </p:spPr>
        <p:txBody>
          <a:bodyPr>
            <a:normAutofit/>
          </a:bodyPr>
          <a:lstStyle/>
          <a:p>
            <a:pPr eaLnBrk="1" hangingPunct="1">
              <a:spcBef>
                <a:spcPts val="2400"/>
              </a:spcBef>
              <a:buClr>
                <a:schemeClr val="accent3"/>
              </a:buClr>
              <a:buSzPct val="100000"/>
            </a:pPr>
            <a:r>
              <a:rPr lang="en-US" sz="2800" i="0" dirty="0" smtClean="0">
                <a:latin typeface="Century Gothic" pitchFamily="34" charset="0"/>
              </a:rPr>
              <a:t>Looking, Listening</a:t>
            </a:r>
          </a:p>
          <a:p>
            <a:pPr eaLnBrk="1" hangingPunct="1">
              <a:spcBef>
                <a:spcPts val="2400"/>
              </a:spcBef>
              <a:buClr>
                <a:schemeClr val="accent3"/>
              </a:buClr>
              <a:buSzPct val="100000"/>
            </a:pPr>
            <a:r>
              <a:rPr lang="en-US" sz="2800" i="0" dirty="0" smtClean="0">
                <a:latin typeface="Century Gothic" pitchFamily="34" charset="0"/>
              </a:rPr>
              <a:t>Reading, Math</a:t>
            </a:r>
          </a:p>
          <a:p>
            <a:pPr eaLnBrk="1" hangingPunct="1">
              <a:spcBef>
                <a:spcPts val="2400"/>
              </a:spcBef>
              <a:buClr>
                <a:schemeClr val="accent3"/>
              </a:buClr>
              <a:buSzPct val="100000"/>
            </a:pPr>
            <a:r>
              <a:rPr lang="en-US" sz="2800" i="0" dirty="0" smtClean="0">
                <a:latin typeface="Century Gothic" pitchFamily="34" charset="0"/>
              </a:rPr>
              <a:t>Writing, Copying</a:t>
            </a:r>
          </a:p>
          <a:p>
            <a:pPr eaLnBrk="1" hangingPunct="1">
              <a:spcBef>
                <a:spcPts val="2400"/>
              </a:spcBef>
              <a:buClr>
                <a:schemeClr val="accent3"/>
              </a:buClr>
              <a:buSzPct val="100000"/>
            </a:pPr>
            <a:r>
              <a:rPr lang="en-US" sz="2800" i="0" dirty="0" err="1" smtClean="0">
                <a:latin typeface="Century Gothic" pitchFamily="34" charset="0"/>
              </a:rPr>
              <a:t>Scantron</a:t>
            </a:r>
            <a:r>
              <a:rPr lang="en-US" sz="2800" i="0" dirty="0" smtClean="0">
                <a:latin typeface="Century Gothic" pitchFamily="34" charset="0"/>
              </a:rPr>
              <a:t> Answer Sheets</a:t>
            </a:r>
          </a:p>
          <a:p>
            <a:pPr eaLnBrk="1" hangingPunct="1">
              <a:spcBef>
                <a:spcPts val="2400"/>
              </a:spcBef>
              <a:buClr>
                <a:schemeClr val="accent3"/>
              </a:buClr>
              <a:buSzPct val="100000"/>
            </a:pPr>
            <a:r>
              <a:rPr lang="en-US" sz="2800" i="0" dirty="0" smtClean="0">
                <a:latin typeface="Century Gothic" pitchFamily="34" charset="0"/>
              </a:rPr>
              <a:t>Computer, TV, Movies</a:t>
            </a:r>
          </a:p>
          <a:p>
            <a:pPr eaLnBrk="1" hangingPunct="1">
              <a:spcBef>
                <a:spcPts val="2400"/>
              </a:spcBef>
              <a:buClr>
                <a:schemeClr val="accent3"/>
              </a:buClr>
              <a:buSzPct val="100000"/>
            </a:pPr>
            <a:r>
              <a:rPr lang="en-US" sz="2800" i="0" dirty="0" smtClean="0">
                <a:latin typeface="Century Gothic" pitchFamily="34" charset="0"/>
              </a:rPr>
              <a:t>Other Visually-Intensive Activities</a:t>
            </a:r>
          </a:p>
        </p:txBody>
      </p:sp>
      <p:sp>
        <p:nvSpPr>
          <p:cNvPr id="31746" name="Rectangle 2"/>
          <p:cNvSpPr>
            <a:spLocks noGrp="1" noChangeArrowheads="1"/>
          </p:cNvSpPr>
          <p:nvPr>
            <p:ph type="title"/>
          </p:nvPr>
        </p:nvSpPr>
        <p:spPr>
          <a:xfrm>
            <a:off x="152401" y="264225"/>
            <a:ext cx="7708900" cy="654050"/>
          </a:xfrm>
        </p:spPr>
        <p:txBody>
          <a:bodyPr>
            <a:noAutofit/>
          </a:bodyPr>
          <a:lstStyle/>
          <a:p>
            <a:pPr fontAlgn="auto">
              <a:spcAft>
                <a:spcPts val="0"/>
              </a:spcAft>
              <a:defRPr/>
            </a:pPr>
            <a:r>
              <a:rPr lang="en-US" sz="4000" b="1" cap="none" dirty="0">
                <a:solidFill>
                  <a:schemeClr val="accent4"/>
                </a:solidFill>
              </a:rPr>
              <a:t>Activities as Stressors</a:t>
            </a:r>
          </a:p>
        </p:txBody>
      </p:sp>
      <p:pic>
        <p:nvPicPr>
          <p:cNvPr id="2050" name="Picture 2" descr="https://encrypted-tbn1.gstatic.com/images?q=tbn:ANd9GcTngsOHHCpmb9f6hJCBbTNUsoLlqgWT03Ifk4kxJLyQzT66VXJh"/>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38022" y="1297647"/>
            <a:ext cx="2988641" cy="21818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 name="Picture 2" descr="https://encrypted-tbn1.gstatic.com/images?q=tbn:ANd9GcTkgs2GEITAkZbsWU_JUFmZQUN79SQ8J-_SiCzu1maD9-VIk3WXow"/>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854534" y="3991119"/>
            <a:ext cx="2619375" cy="17430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3575336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110738"/>
            <a:ext cx="8534400" cy="874712"/>
          </a:xfrm>
        </p:spPr>
        <p:txBody>
          <a:bodyPr>
            <a:normAutofit/>
          </a:bodyPr>
          <a:lstStyle/>
          <a:p>
            <a:pPr fontAlgn="auto">
              <a:spcAft>
                <a:spcPts val="0"/>
              </a:spcAft>
              <a:defRPr/>
            </a:pPr>
            <a:r>
              <a:rPr lang="en-US" sz="4000" b="1" cap="none" dirty="0">
                <a:solidFill>
                  <a:schemeClr val="accent4"/>
                </a:solidFill>
              </a:rPr>
              <a:t>Impacts the </a:t>
            </a:r>
            <a:r>
              <a:rPr lang="en-US" sz="4000" b="1" cap="none" dirty="0" smtClean="0">
                <a:solidFill>
                  <a:schemeClr val="accent4"/>
                </a:solidFill>
              </a:rPr>
              <a:t>Entire Body</a:t>
            </a:r>
            <a:endParaRPr lang="en-US" sz="4000" b="1" cap="none" dirty="0">
              <a:solidFill>
                <a:schemeClr val="accent4"/>
              </a:solidFill>
            </a:endParaRPr>
          </a:p>
        </p:txBody>
      </p:sp>
      <p:pic>
        <p:nvPicPr>
          <p:cNvPr id="150530" name="Picture 2" descr="http://techlavia.com/wp-content/uploads/2012/09/IMAG0160.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164059" y="680483"/>
            <a:ext cx="2815881" cy="63689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58809" y="956930"/>
            <a:ext cx="2041451" cy="338554"/>
          </a:xfrm>
          <a:prstGeom prst="rect">
            <a:avLst/>
          </a:prstGeom>
          <a:noFill/>
        </p:spPr>
        <p:txBody>
          <a:bodyPr wrap="square" rtlCol="0">
            <a:spAutoFit/>
          </a:bodyPr>
          <a:lstStyle/>
          <a:p>
            <a:r>
              <a:rPr lang="en-US" sz="1600" b="1" dirty="0" smtClean="0"/>
              <a:t>Headaches</a:t>
            </a:r>
            <a:endParaRPr lang="en-US" sz="1600" b="1" dirty="0"/>
          </a:p>
        </p:txBody>
      </p:sp>
      <p:sp>
        <p:nvSpPr>
          <p:cNvPr id="7" name="TextBox 6"/>
          <p:cNvSpPr txBox="1"/>
          <p:nvPr/>
        </p:nvSpPr>
        <p:spPr>
          <a:xfrm>
            <a:off x="2746745" y="1135995"/>
            <a:ext cx="1176670" cy="338554"/>
          </a:xfrm>
          <a:prstGeom prst="rect">
            <a:avLst/>
          </a:prstGeom>
          <a:noFill/>
        </p:spPr>
        <p:txBody>
          <a:bodyPr wrap="square" rtlCol="0">
            <a:spAutoFit/>
          </a:bodyPr>
          <a:lstStyle/>
          <a:p>
            <a:r>
              <a:rPr lang="en-US" sz="1600" b="1" dirty="0" smtClean="0"/>
              <a:t>Eye strain</a:t>
            </a:r>
            <a:endParaRPr lang="en-US" sz="1600" b="1" dirty="0"/>
          </a:p>
        </p:txBody>
      </p:sp>
      <p:sp>
        <p:nvSpPr>
          <p:cNvPr id="8" name="TextBox 7"/>
          <p:cNvSpPr txBox="1"/>
          <p:nvPr/>
        </p:nvSpPr>
        <p:spPr>
          <a:xfrm>
            <a:off x="5862083" y="2617653"/>
            <a:ext cx="2041451" cy="338554"/>
          </a:xfrm>
          <a:prstGeom prst="rect">
            <a:avLst/>
          </a:prstGeom>
          <a:noFill/>
        </p:spPr>
        <p:txBody>
          <a:bodyPr wrap="square" rtlCol="0">
            <a:spAutoFit/>
          </a:bodyPr>
          <a:lstStyle/>
          <a:p>
            <a:r>
              <a:rPr lang="en-US" sz="1600" b="1" dirty="0" smtClean="0"/>
              <a:t>Nausea</a:t>
            </a:r>
            <a:endParaRPr lang="en-US" sz="1600" b="1" dirty="0"/>
          </a:p>
        </p:txBody>
      </p:sp>
      <p:sp>
        <p:nvSpPr>
          <p:cNvPr id="9" name="TextBox 8"/>
          <p:cNvSpPr txBox="1"/>
          <p:nvPr/>
        </p:nvSpPr>
        <p:spPr>
          <a:xfrm>
            <a:off x="5511208" y="1590971"/>
            <a:ext cx="2041451" cy="584775"/>
          </a:xfrm>
          <a:prstGeom prst="rect">
            <a:avLst/>
          </a:prstGeom>
          <a:noFill/>
        </p:spPr>
        <p:txBody>
          <a:bodyPr wrap="square" rtlCol="0">
            <a:spAutoFit/>
          </a:bodyPr>
          <a:lstStyle/>
          <a:p>
            <a:r>
              <a:rPr lang="en-US" sz="1600" b="1" dirty="0" smtClean="0"/>
              <a:t>Tense neck, back, shoulders</a:t>
            </a:r>
            <a:endParaRPr lang="en-US" sz="1600" b="1" dirty="0"/>
          </a:p>
        </p:txBody>
      </p:sp>
      <p:sp>
        <p:nvSpPr>
          <p:cNvPr id="10" name="TextBox 9"/>
          <p:cNvSpPr txBox="1"/>
          <p:nvPr/>
        </p:nvSpPr>
        <p:spPr>
          <a:xfrm>
            <a:off x="544032" y="1835841"/>
            <a:ext cx="3032051" cy="584775"/>
          </a:xfrm>
          <a:prstGeom prst="rect">
            <a:avLst/>
          </a:prstGeom>
          <a:noFill/>
        </p:spPr>
        <p:txBody>
          <a:bodyPr wrap="square" rtlCol="0">
            <a:spAutoFit/>
          </a:bodyPr>
          <a:lstStyle/>
          <a:p>
            <a:pPr algn="r"/>
            <a:r>
              <a:rPr lang="en-US" sz="1600" b="1" dirty="0" smtClean="0"/>
              <a:t>Shallow, labored, quickened, breathing</a:t>
            </a:r>
            <a:endParaRPr lang="en-US" sz="1600" b="1" dirty="0"/>
          </a:p>
        </p:txBody>
      </p:sp>
      <p:sp>
        <p:nvSpPr>
          <p:cNvPr id="15" name="TextBox 14"/>
          <p:cNvSpPr txBox="1"/>
          <p:nvPr/>
        </p:nvSpPr>
        <p:spPr>
          <a:xfrm>
            <a:off x="1534632" y="4259462"/>
            <a:ext cx="2041451" cy="338554"/>
          </a:xfrm>
          <a:prstGeom prst="rect">
            <a:avLst/>
          </a:prstGeom>
          <a:noFill/>
        </p:spPr>
        <p:txBody>
          <a:bodyPr wrap="square" rtlCol="0">
            <a:spAutoFit/>
          </a:bodyPr>
          <a:lstStyle/>
          <a:p>
            <a:r>
              <a:rPr lang="en-US" sz="1600" b="1" dirty="0" smtClean="0"/>
              <a:t>Fatigue</a:t>
            </a:r>
            <a:endParaRPr lang="en-US" sz="1600" b="1" dirty="0"/>
          </a:p>
        </p:txBody>
      </p:sp>
      <p:sp>
        <p:nvSpPr>
          <p:cNvPr id="16" name="TextBox 15"/>
          <p:cNvSpPr txBox="1"/>
          <p:nvPr/>
        </p:nvSpPr>
        <p:spPr>
          <a:xfrm>
            <a:off x="1726007" y="730194"/>
            <a:ext cx="2948762" cy="338554"/>
          </a:xfrm>
          <a:prstGeom prst="rect">
            <a:avLst/>
          </a:prstGeom>
          <a:noFill/>
        </p:spPr>
        <p:txBody>
          <a:bodyPr wrap="square" rtlCol="0">
            <a:spAutoFit/>
          </a:bodyPr>
          <a:lstStyle/>
          <a:p>
            <a:r>
              <a:rPr lang="en-US" sz="1600" b="1" dirty="0" smtClean="0"/>
              <a:t>Abnormal brain function</a:t>
            </a:r>
            <a:endParaRPr lang="en-US" sz="1600" b="1" dirty="0"/>
          </a:p>
        </p:txBody>
      </p:sp>
      <p:sp>
        <p:nvSpPr>
          <p:cNvPr id="17" name="TextBox 16"/>
          <p:cNvSpPr txBox="1"/>
          <p:nvPr/>
        </p:nvSpPr>
        <p:spPr>
          <a:xfrm>
            <a:off x="679595" y="5246342"/>
            <a:ext cx="3726149" cy="1231106"/>
          </a:xfrm>
          <a:prstGeom prst="rect">
            <a:avLst/>
          </a:prstGeom>
          <a:noFill/>
        </p:spPr>
        <p:txBody>
          <a:bodyPr wrap="square" rtlCol="0">
            <a:spAutoFit/>
          </a:bodyPr>
          <a:lstStyle/>
          <a:p>
            <a:pPr marL="285750" indent="-285750">
              <a:spcBef>
                <a:spcPts val="600"/>
              </a:spcBef>
              <a:buFont typeface="Arial" pitchFamily="34" charset="0"/>
              <a:buChar char="•"/>
            </a:pPr>
            <a:r>
              <a:rPr lang="en-US" sz="1600" dirty="0" smtClean="0">
                <a:solidFill>
                  <a:schemeClr val="accent3"/>
                </a:solidFill>
              </a:rPr>
              <a:t>Autonomic NS imbalance</a:t>
            </a:r>
          </a:p>
          <a:p>
            <a:pPr marL="285750" indent="-285750">
              <a:spcBef>
                <a:spcPts val="600"/>
              </a:spcBef>
              <a:buFont typeface="Arial" pitchFamily="34" charset="0"/>
              <a:buChar char="•"/>
            </a:pPr>
            <a:r>
              <a:rPr lang="en-US" sz="1600" dirty="0">
                <a:solidFill>
                  <a:schemeClr val="accent3"/>
                </a:solidFill>
              </a:rPr>
              <a:t>Immune system </a:t>
            </a:r>
            <a:r>
              <a:rPr lang="en-US" sz="1600" dirty="0" smtClean="0">
                <a:solidFill>
                  <a:schemeClr val="accent3"/>
                </a:solidFill>
              </a:rPr>
              <a:t>suppressed</a:t>
            </a:r>
          </a:p>
          <a:p>
            <a:pPr marL="285750" indent="-285750">
              <a:spcBef>
                <a:spcPts val="600"/>
              </a:spcBef>
              <a:buFont typeface="Arial" pitchFamily="34" charset="0"/>
              <a:buChar char="•"/>
            </a:pPr>
            <a:r>
              <a:rPr lang="en-US" sz="1600" dirty="0">
                <a:solidFill>
                  <a:schemeClr val="accent3"/>
                </a:solidFill>
              </a:rPr>
              <a:t>Endocrine system imbalance</a:t>
            </a:r>
          </a:p>
          <a:p>
            <a:pPr marL="285750" indent="-285750">
              <a:buFont typeface="Arial" pitchFamily="34" charset="0"/>
              <a:buChar char="•"/>
            </a:pPr>
            <a:endParaRPr lang="en-US" sz="1600" dirty="0">
              <a:solidFill>
                <a:schemeClr val="accent3"/>
              </a:solidFill>
            </a:endParaRPr>
          </a:p>
        </p:txBody>
      </p:sp>
      <p:sp>
        <p:nvSpPr>
          <p:cNvPr id="20" name="TextBox 19"/>
          <p:cNvSpPr txBox="1"/>
          <p:nvPr/>
        </p:nvSpPr>
        <p:spPr>
          <a:xfrm>
            <a:off x="707950" y="3150900"/>
            <a:ext cx="2704214" cy="584775"/>
          </a:xfrm>
          <a:prstGeom prst="rect">
            <a:avLst/>
          </a:prstGeom>
          <a:noFill/>
        </p:spPr>
        <p:txBody>
          <a:bodyPr wrap="square" rtlCol="0">
            <a:spAutoFit/>
          </a:bodyPr>
          <a:lstStyle/>
          <a:p>
            <a:pPr algn="r"/>
            <a:r>
              <a:rPr lang="en-US" sz="1600" b="1" dirty="0" smtClean="0"/>
              <a:t>Small and gross motor integration</a:t>
            </a:r>
            <a:endParaRPr lang="en-US" sz="1600" b="1" dirty="0"/>
          </a:p>
        </p:txBody>
      </p:sp>
      <p:cxnSp>
        <p:nvCxnSpPr>
          <p:cNvPr id="5" name="Straight Connector 4"/>
          <p:cNvCxnSpPr/>
          <p:nvPr/>
        </p:nvCxnSpPr>
        <p:spPr>
          <a:xfrm>
            <a:off x="4263656" y="899471"/>
            <a:ext cx="180753" cy="57459"/>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 idx="1"/>
          </p:cNvCxnSpPr>
          <p:nvPr/>
        </p:nvCxnSpPr>
        <p:spPr>
          <a:xfrm flipH="1">
            <a:off x="4837814" y="1126207"/>
            <a:ext cx="5209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011479" y="1746440"/>
            <a:ext cx="5209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923414" y="1297339"/>
            <a:ext cx="5209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576084" y="2128228"/>
            <a:ext cx="6875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674769" y="2786930"/>
            <a:ext cx="1118203" cy="169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3009014" y="2871568"/>
            <a:ext cx="723014" cy="2793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3151667" y="3735675"/>
            <a:ext cx="424417" cy="2932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2486248" y="4429630"/>
            <a:ext cx="1245780"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86684" y="4891294"/>
            <a:ext cx="3257108" cy="338554"/>
          </a:xfrm>
          <a:prstGeom prst="rect">
            <a:avLst/>
          </a:prstGeom>
          <a:noFill/>
        </p:spPr>
        <p:txBody>
          <a:bodyPr wrap="square" rtlCol="0">
            <a:spAutoFit/>
          </a:bodyPr>
          <a:lstStyle/>
          <a:p>
            <a:r>
              <a:rPr lang="en-US" sz="1600" b="1" u="sng" dirty="0" smtClean="0">
                <a:solidFill>
                  <a:schemeClr val="accent3"/>
                </a:solidFill>
              </a:rPr>
              <a:t>SYSTEMIC IMPACT</a:t>
            </a:r>
            <a:endParaRPr lang="en-US" sz="1600" b="1" u="sng" dirty="0">
              <a:solidFill>
                <a:schemeClr val="accent3"/>
              </a:solidFill>
            </a:endParaRPr>
          </a:p>
        </p:txBody>
      </p:sp>
      <p:sp>
        <p:nvSpPr>
          <p:cNvPr id="40" name="TextBox 39"/>
          <p:cNvSpPr txBox="1"/>
          <p:nvPr/>
        </p:nvSpPr>
        <p:spPr>
          <a:xfrm>
            <a:off x="5776991" y="4227935"/>
            <a:ext cx="3250046" cy="2123658"/>
          </a:xfrm>
          <a:prstGeom prst="rect">
            <a:avLst/>
          </a:prstGeom>
          <a:noFill/>
        </p:spPr>
        <p:txBody>
          <a:bodyPr wrap="square" rtlCol="0">
            <a:spAutoFit/>
          </a:bodyPr>
          <a:lstStyle/>
          <a:p>
            <a:pPr marL="285750" indent="-285750">
              <a:spcBef>
                <a:spcPts val="600"/>
              </a:spcBef>
              <a:buFont typeface="Arial" pitchFamily="34" charset="0"/>
              <a:buChar char="•"/>
            </a:pPr>
            <a:r>
              <a:rPr lang="en-US" sz="1600" dirty="0" smtClean="0">
                <a:solidFill>
                  <a:schemeClr val="accent3"/>
                </a:solidFill>
              </a:rPr>
              <a:t>Emotional, behavioral, psychological implications</a:t>
            </a:r>
          </a:p>
          <a:p>
            <a:pPr marL="285750" indent="-285750">
              <a:spcBef>
                <a:spcPts val="600"/>
              </a:spcBef>
              <a:buFont typeface="Arial" pitchFamily="34" charset="0"/>
              <a:buChar char="•"/>
            </a:pPr>
            <a:r>
              <a:rPr lang="en-US" sz="1600" dirty="0" smtClean="0">
                <a:solidFill>
                  <a:schemeClr val="accent3"/>
                </a:solidFill>
              </a:rPr>
              <a:t>ADD/HD</a:t>
            </a:r>
          </a:p>
          <a:p>
            <a:pPr marL="285750" indent="-285750">
              <a:spcBef>
                <a:spcPts val="600"/>
              </a:spcBef>
              <a:buFont typeface="Arial" pitchFamily="34" charset="0"/>
              <a:buChar char="•"/>
            </a:pPr>
            <a:r>
              <a:rPr lang="en-US" sz="1600" dirty="0">
                <a:solidFill>
                  <a:schemeClr val="accent3"/>
                </a:solidFill>
              </a:rPr>
              <a:t>Depth perception &amp; sensory integration</a:t>
            </a:r>
          </a:p>
          <a:p>
            <a:pPr marL="285750" indent="-285750">
              <a:spcBef>
                <a:spcPts val="600"/>
              </a:spcBef>
              <a:buFont typeface="Arial" pitchFamily="34" charset="0"/>
              <a:buChar char="•"/>
            </a:pPr>
            <a:r>
              <a:rPr lang="en-US" sz="1600" dirty="0">
                <a:solidFill>
                  <a:schemeClr val="accent3"/>
                </a:solidFill>
              </a:rPr>
              <a:t>Sleeping </a:t>
            </a:r>
            <a:r>
              <a:rPr lang="en-US" sz="1600" dirty="0" smtClean="0">
                <a:solidFill>
                  <a:schemeClr val="accent3"/>
                </a:solidFill>
              </a:rPr>
              <a:t>difficulties</a:t>
            </a:r>
          </a:p>
          <a:p>
            <a:pPr marL="285750" indent="-285750">
              <a:spcBef>
                <a:spcPts val="600"/>
              </a:spcBef>
              <a:buFont typeface="Arial" pitchFamily="34" charset="0"/>
              <a:buChar char="•"/>
            </a:pPr>
            <a:r>
              <a:rPr lang="en-US" sz="1600" dirty="0" smtClean="0">
                <a:solidFill>
                  <a:schemeClr val="accent3"/>
                </a:solidFill>
              </a:rPr>
              <a:t>Visual fragmentation</a:t>
            </a:r>
            <a:endParaRPr lang="en-US" sz="1600" dirty="0">
              <a:solidFill>
                <a:schemeClr val="accent3"/>
              </a:solidFill>
            </a:endParaRPr>
          </a:p>
        </p:txBody>
      </p:sp>
      <p:sp>
        <p:nvSpPr>
          <p:cNvPr id="41" name="TextBox 40"/>
          <p:cNvSpPr txBox="1"/>
          <p:nvPr/>
        </p:nvSpPr>
        <p:spPr>
          <a:xfrm>
            <a:off x="5776991" y="3782109"/>
            <a:ext cx="3257108" cy="338554"/>
          </a:xfrm>
          <a:prstGeom prst="rect">
            <a:avLst/>
          </a:prstGeom>
          <a:noFill/>
        </p:spPr>
        <p:txBody>
          <a:bodyPr wrap="square" rtlCol="0">
            <a:spAutoFit/>
          </a:bodyPr>
          <a:lstStyle/>
          <a:p>
            <a:r>
              <a:rPr lang="en-US" sz="1600" b="1" u="sng" dirty="0" smtClean="0">
                <a:solidFill>
                  <a:schemeClr val="accent3"/>
                </a:solidFill>
              </a:rPr>
              <a:t>SYSTEMIC IMPACT</a:t>
            </a:r>
            <a:endParaRPr lang="en-US" sz="1600" b="1" u="sng" dirty="0">
              <a:solidFill>
                <a:schemeClr val="accent3"/>
              </a:solidFill>
            </a:endParaRPr>
          </a:p>
        </p:txBody>
      </p:sp>
      <p:sp>
        <p:nvSpPr>
          <p:cNvPr id="25"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29180969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9" grpId="0"/>
      <p:bldP spid="40" grpId="0"/>
      <p:bldP spid="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3"/>
          <p:cNvSpPr txBox="1">
            <a:spLocks noChangeArrowheads="1"/>
          </p:cNvSpPr>
          <p:nvPr/>
        </p:nvSpPr>
        <p:spPr bwMode="auto">
          <a:xfrm>
            <a:off x="152400" y="261250"/>
            <a:ext cx="8534400" cy="707886"/>
          </a:xfrm>
          <a:prstGeom prst="rect">
            <a:avLst/>
          </a:prstGeom>
          <a:noFill/>
          <a:ln>
            <a:noFill/>
          </a:ln>
          <a:extLst/>
        </p:spPr>
        <p:txBody>
          <a:bodyPr wrap="square">
            <a:spAutoFit/>
          </a:bodyP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hangingPunct="1">
              <a:defRPr/>
            </a:pPr>
            <a:r>
              <a:rPr lang="en-US" sz="4000" b="1" dirty="0">
                <a:solidFill>
                  <a:schemeClr val="accent4"/>
                </a:solidFill>
                <a:latin typeface="+mj-lt"/>
                <a:ea typeface="+mj-ea"/>
                <a:cs typeface="+mj-cs"/>
              </a:rPr>
              <a:t>The Mind-Body-Learning Connection</a:t>
            </a:r>
          </a:p>
        </p:txBody>
      </p:sp>
      <p:pic>
        <p:nvPicPr>
          <p:cNvPr id="64519"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28663" y="1298575"/>
            <a:ext cx="7874000" cy="548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22009530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870766"/>
            <a:ext cx="8229600" cy="1139825"/>
          </a:xfrm>
        </p:spPr>
        <p:txBody>
          <a:bodyPr>
            <a:normAutofit/>
          </a:bodyPr>
          <a:lstStyle/>
          <a:p>
            <a:pPr fontAlgn="auto">
              <a:spcAft>
                <a:spcPts val="0"/>
              </a:spcAft>
              <a:defRPr/>
            </a:pPr>
            <a:r>
              <a:rPr lang="en-US" sz="4000" b="1" cap="none" dirty="0">
                <a:solidFill>
                  <a:schemeClr val="accent4"/>
                </a:solidFill>
              </a:rPr>
              <a:t>Irlen Syndrome is not…</a:t>
            </a:r>
          </a:p>
        </p:txBody>
      </p:sp>
      <p:sp>
        <p:nvSpPr>
          <p:cNvPr id="3"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409736106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265113"/>
            <a:ext cx="8534400" cy="874712"/>
          </a:xfrm>
        </p:spPr>
        <p:txBody>
          <a:bodyPr>
            <a:normAutofit/>
          </a:bodyPr>
          <a:lstStyle/>
          <a:p>
            <a:pPr fontAlgn="auto">
              <a:spcAft>
                <a:spcPts val="0"/>
              </a:spcAft>
              <a:defRPr/>
            </a:pPr>
            <a:r>
              <a:rPr lang="en-US" sz="4000" b="1" cap="none" dirty="0">
                <a:solidFill>
                  <a:schemeClr val="accent4"/>
                </a:solidFill>
              </a:rPr>
              <a:t>Not </a:t>
            </a:r>
            <a:r>
              <a:rPr lang="en-US" sz="4000" b="1" cap="none" dirty="0" smtClean="0">
                <a:solidFill>
                  <a:schemeClr val="accent4"/>
                </a:solidFill>
              </a:rPr>
              <a:t>Identified By Current Tests</a:t>
            </a:r>
            <a:endParaRPr lang="en-US" sz="4000" b="1" cap="none" dirty="0">
              <a:solidFill>
                <a:schemeClr val="accent4"/>
              </a:solidFill>
            </a:endParaRPr>
          </a:p>
        </p:txBody>
      </p:sp>
      <p:sp>
        <p:nvSpPr>
          <p:cNvPr id="6" name="Rectangle 3"/>
          <p:cNvSpPr txBox="1">
            <a:spLocks noChangeArrowheads="1"/>
          </p:cNvSpPr>
          <p:nvPr/>
        </p:nvSpPr>
        <p:spPr bwMode="auto">
          <a:xfrm>
            <a:off x="614363" y="1143000"/>
            <a:ext cx="8410883" cy="5486400"/>
          </a:xfrm>
          <a:prstGeom prst="rect">
            <a:avLst/>
          </a:prstGeom>
          <a:noFill/>
          <a:ln w="9525">
            <a:noFill/>
            <a:miter lim="800000"/>
            <a:headEnd/>
            <a:tailEnd/>
          </a:ln>
        </p:spPr>
        <p:txBody>
          <a:bodyPr/>
          <a:lstStyle/>
          <a:p>
            <a:pPr marL="342900" indent="-228600">
              <a:lnSpc>
                <a:spcPct val="90000"/>
              </a:lnSpc>
              <a:spcBef>
                <a:spcPts val="1200"/>
              </a:spcBef>
              <a:buClr>
                <a:schemeClr val="accent3"/>
              </a:buClr>
              <a:buFont typeface="Arial" pitchFamily="34" charset="0"/>
              <a:buChar char="•"/>
              <a:defRPr/>
            </a:pPr>
            <a:r>
              <a:rPr lang="en-US" sz="3600" dirty="0" smtClean="0">
                <a:cs typeface="+mn-cs"/>
              </a:rPr>
              <a:t>Educational</a:t>
            </a:r>
          </a:p>
          <a:p>
            <a:pPr marL="342900" indent="-228600">
              <a:lnSpc>
                <a:spcPct val="90000"/>
              </a:lnSpc>
              <a:spcBef>
                <a:spcPts val="1200"/>
              </a:spcBef>
              <a:buClr>
                <a:schemeClr val="accent3"/>
              </a:buClr>
              <a:buFont typeface="Arial" pitchFamily="34" charset="0"/>
              <a:buChar char="•"/>
              <a:defRPr/>
            </a:pPr>
            <a:r>
              <a:rPr lang="en-US" sz="3600" dirty="0" smtClean="0">
                <a:cs typeface="+mn-cs"/>
              </a:rPr>
              <a:t>Medical </a:t>
            </a:r>
          </a:p>
          <a:p>
            <a:pPr marL="342900" indent="-228600">
              <a:lnSpc>
                <a:spcPct val="90000"/>
              </a:lnSpc>
              <a:spcBef>
                <a:spcPts val="1200"/>
              </a:spcBef>
              <a:buClr>
                <a:schemeClr val="accent3"/>
              </a:buClr>
              <a:buFont typeface="Arial" pitchFamily="34" charset="0"/>
              <a:buChar char="•"/>
              <a:defRPr/>
            </a:pPr>
            <a:r>
              <a:rPr lang="en-US" sz="3600" dirty="0" smtClean="0">
                <a:cs typeface="+mn-cs"/>
              </a:rPr>
              <a:t>Ophthalmological</a:t>
            </a:r>
            <a:endParaRPr lang="en-US" sz="3600" dirty="0">
              <a:cs typeface="+mn-cs"/>
            </a:endParaRPr>
          </a:p>
        </p:txBody>
      </p:sp>
      <p:pic>
        <p:nvPicPr>
          <p:cNvPr id="151556" name="Picture 4" descr="http://www.doctorsvisioncenter.com/wp-content/uploads/glasses_and_eye_chart-1046x1500.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473789" y="1038225"/>
            <a:ext cx="2372499" cy="48805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51558" name="Picture 6" descr="https://encrypted-tbn1.gstatic.com/images?q=tbn:ANd9GcRqWhMvt1IQkIolP7WJN6J96KKfQvrZ0oYnQpEt4z2Qlq884Y3w"/>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75181" y="3380045"/>
            <a:ext cx="2417328" cy="25387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48482" name="Picture 2" descr="https://encrypted-tbn3.gstatic.com/images?q=tbn:ANd9GcRsEaVVvDgYHCZLqiT6aUHgrHHHyVyHkAQLfdvydPxek6tvAzz8"/>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486373" y="4104167"/>
            <a:ext cx="2726896" cy="18146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7"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29469754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265113"/>
            <a:ext cx="8534400" cy="874712"/>
          </a:xfrm>
        </p:spPr>
        <p:txBody>
          <a:bodyPr>
            <a:normAutofit/>
          </a:bodyPr>
          <a:lstStyle/>
          <a:p>
            <a:pPr fontAlgn="auto">
              <a:spcAft>
                <a:spcPts val="0"/>
              </a:spcAft>
              <a:defRPr/>
            </a:pPr>
            <a:r>
              <a:rPr lang="en-US" sz="4000" b="1" cap="none" dirty="0">
                <a:solidFill>
                  <a:schemeClr val="accent4"/>
                </a:solidFill>
              </a:rPr>
              <a:t>Not </a:t>
            </a:r>
            <a:r>
              <a:rPr lang="en-US" sz="4000" b="1" cap="none" dirty="0" smtClean="0">
                <a:solidFill>
                  <a:schemeClr val="accent4"/>
                </a:solidFill>
              </a:rPr>
              <a:t>A Method Of Instruction</a:t>
            </a:r>
            <a:endParaRPr lang="en-US" sz="4000" b="1" cap="none" dirty="0">
              <a:solidFill>
                <a:schemeClr val="accent4"/>
              </a:solidFill>
            </a:endParaRPr>
          </a:p>
        </p:txBody>
      </p:sp>
      <p:pic>
        <p:nvPicPr>
          <p:cNvPr id="152578" name="Picture 2" descr="http://www.autism-community.com/wp-content/uploads/2011/01/Teaching_Reading.jpg">
            <a:hlinkClick r:id="rId3"/>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3060" y="1483837"/>
            <a:ext cx="9157060" cy="53635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4414" y="1593663"/>
            <a:ext cx="6567055" cy="646331"/>
          </a:xfrm>
          <a:prstGeom prst="rect">
            <a:avLst/>
          </a:prstGeom>
          <a:noFill/>
        </p:spPr>
        <p:txBody>
          <a:bodyPr wrap="square" rtlCol="0">
            <a:spAutoFit/>
          </a:bodyPr>
          <a:lstStyle/>
          <a:p>
            <a:pPr algn="ctr"/>
            <a:r>
              <a:rPr lang="en-US" sz="3600" b="1" dirty="0" smtClean="0">
                <a:solidFill>
                  <a:srgbClr val="FF0000"/>
                </a:solidFill>
              </a:rPr>
              <a:t>READING INSTRUCTION</a:t>
            </a:r>
            <a:endParaRPr lang="en-US" sz="3600" b="1" dirty="0">
              <a:solidFill>
                <a:srgbClr val="FF0000"/>
              </a:solidFill>
            </a:endParaRPr>
          </a:p>
        </p:txBody>
      </p:sp>
      <p:sp>
        <p:nvSpPr>
          <p:cNvPr id="3" name="&quot;No&quot; Symbol 2"/>
          <p:cNvSpPr/>
          <p:nvPr/>
        </p:nvSpPr>
        <p:spPr>
          <a:xfrm>
            <a:off x="3068057" y="2816485"/>
            <a:ext cx="3207507" cy="3207507"/>
          </a:xfrm>
          <a:prstGeom prst="noSmoking">
            <a:avLst>
              <a:gd name="adj" fmla="val 5658"/>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29469754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265113"/>
            <a:ext cx="8534400" cy="874712"/>
          </a:xfrm>
        </p:spPr>
        <p:txBody>
          <a:bodyPr/>
          <a:lstStyle/>
          <a:p>
            <a:pPr eaLnBrk="1" fontAlgn="auto" hangingPunct="1">
              <a:spcAft>
                <a:spcPts val="0"/>
              </a:spcAft>
              <a:defRPr/>
            </a:pPr>
            <a:r>
              <a:rPr lang="en-US" sz="4000" b="1" cap="none" dirty="0" smtClean="0">
                <a:solidFill>
                  <a:schemeClr val="accent4"/>
                </a:solidFill>
              </a:rPr>
              <a:t>3 Key Takeaways</a:t>
            </a:r>
          </a:p>
        </p:txBody>
      </p:sp>
      <p:sp>
        <p:nvSpPr>
          <p:cNvPr id="6" name="Rectangle 3"/>
          <p:cNvSpPr txBox="1">
            <a:spLocks noChangeArrowheads="1"/>
          </p:cNvSpPr>
          <p:nvPr/>
        </p:nvSpPr>
        <p:spPr bwMode="auto">
          <a:xfrm>
            <a:off x="614362" y="1476374"/>
            <a:ext cx="8268381" cy="5153025"/>
          </a:xfrm>
          <a:prstGeom prst="rect">
            <a:avLst/>
          </a:prstGeom>
          <a:noFill/>
          <a:ln w="9525">
            <a:noFill/>
            <a:miter lim="800000"/>
            <a:headEnd/>
            <a:tailEnd/>
          </a:ln>
        </p:spPr>
        <p:txBody>
          <a:bodyPr/>
          <a:lstStyle/>
          <a:p>
            <a:pPr marL="628650" indent="-514350">
              <a:lnSpc>
                <a:spcPct val="90000"/>
              </a:lnSpc>
              <a:spcBef>
                <a:spcPts val="3000"/>
              </a:spcBef>
              <a:buClr>
                <a:schemeClr val="accent3"/>
              </a:buClr>
              <a:buFont typeface="+mj-lt"/>
              <a:buAutoNum type="arabicPeriod"/>
              <a:defRPr/>
            </a:pPr>
            <a:r>
              <a:rPr lang="en-US" sz="4000" dirty="0" smtClean="0">
                <a:cs typeface="+mn-cs"/>
              </a:rPr>
              <a:t>Identify the Problem</a:t>
            </a:r>
            <a:r>
              <a:rPr lang="en-US" sz="2800" dirty="0" smtClean="0">
                <a:cs typeface="+mn-cs"/>
              </a:rPr>
              <a:t/>
            </a:r>
            <a:br>
              <a:rPr lang="en-US" sz="2800" dirty="0" smtClean="0">
                <a:cs typeface="+mn-cs"/>
              </a:rPr>
            </a:br>
            <a:r>
              <a:rPr lang="en-US" dirty="0" smtClean="0">
                <a:cs typeface="+mn-cs"/>
              </a:rPr>
              <a:t>Be able to identify the signs and symptoms of Irlen Syndrome</a:t>
            </a:r>
          </a:p>
          <a:p>
            <a:pPr marL="628650" indent="-514350">
              <a:lnSpc>
                <a:spcPct val="90000"/>
              </a:lnSpc>
              <a:spcBef>
                <a:spcPts val="3000"/>
              </a:spcBef>
              <a:buClr>
                <a:schemeClr val="accent3"/>
              </a:buClr>
              <a:buFont typeface="+mj-lt"/>
              <a:buAutoNum type="arabicPeriod"/>
              <a:defRPr/>
            </a:pPr>
            <a:r>
              <a:rPr lang="en-US" sz="4000" dirty="0" smtClean="0">
                <a:cs typeface="+mn-cs"/>
              </a:rPr>
              <a:t>Understand the Impact</a:t>
            </a:r>
            <a:r>
              <a:rPr lang="en-US" sz="2800" dirty="0" smtClean="0">
                <a:cs typeface="+mn-cs"/>
              </a:rPr>
              <a:t/>
            </a:r>
            <a:br>
              <a:rPr lang="en-US" sz="2800" dirty="0" smtClean="0">
                <a:cs typeface="+mn-cs"/>
              </a:rPr>
            </a:br>
            <a:r>
              <a:rPr lang="en-US" dirty="0" smtClean="0">
                <a:cs typeface="+mn-cs"/>
              </a:rPr>
              <a:t>Understand how the syndrome manifests itself in different populations and the mind-body-learning connection</a:t>
            </a:r>
          </a:p>
          <a:p>
            <a:pPr marL="628650" indent="-514350">
              <a:lnSpc>
                <a:spcPct val="90000"/>
              </a:lnSpc>
              <a:spcBef>
                <a:spcPts val="3000"/>
              </a:spcBef>
              <a:buClr>
                <a:schemeClr val="accent3"/>
              </a:buClr>
              <a:buFont typeface="+mj-lt"/>
              <a:buAutoNum type="arabicPeriod"/>
              <a:defRPr/>
            </a:pPr>
            <a:r>
              <a:rPr lang="en-US" sz="4000" dirty="0" smtClean="0">
                <a:cs typeface="+mn-cs"/>
              </a:rPr>
              <a:t>Familiarity with the Solution</a:t>
            </a:r>
            <a:r>
              <a:rPr lang="en-US" sz="2800" dirty="0" smtClean="0">
                <a:cs typeface="+mn-cs"/>
              </a:rPr>
              <a:t/>
            </a:r>
            <a:br>
              <a:rPr lang="en-US" sz="2800" dirty="0" smtClean="0">
                <a:cs typeface="+mn-cs"/>
              </a:rPr>
            </a:br>
            <a:r>
              <a:rPr lang="en-US" dirty="0" smtClean="0">
                <a:cs typeface="+mn-cs"/>
              </a:rPr>
              <a:t>Learn about the Irlen Method and other modifications and accommodations you can use to help your students</a:t>
            </a:r>
          </a:p>
        </p:txBody>
      </p:sp>
      <p:sp>
        <p:nvSpPr>
          <p:cNvPr id="4"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391427886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870766"/>
            <a:ext cx="8229600" cy="1139825"/>
          </a:xfrm>
        </p:spPr>
        <p:txBody>
          <a:bodyPr>
            <a:normAutofit/>
          </a:bodyPr>
          <a:lstStyle/>
          <a:p>
            <a:pPr fontAlgn="auto">
              <a:spcAft>
                <a:spcPts val="0"/>
              </a:spcAft>
              <a:defRPr/>
            </a:pPr>
            <a:r>
              <a:rPr lang="en-US" sz="4000" b="1" cap="none" dirty="0" smtClean="0">
                <a:solidFill>
                  <a:schemeClr val="accent4"/>
                </a:solidFill>
              </a:rPr>
              <a:t>Who Has Irlen Syndrome?</a:t>
            </a:r>
            <a:endParaRPr lang="en-US" sz="4000" b="1" cap="none" dirty="0">
              <a:solidFill>
                <a:schemeClr val="accent4"/>
              </a:solidFill>
            </a:endParaRPr>
          </a:p>
        </p:txBody>
      </p:sp>
      <p:sp>
        <p:nvSpPr>
          <p:cNvPr id="3"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355011043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265113"/>
            <a:ext cx="8534400" cy="874712"/>
          </a:xfrm>
        </p:spPr>
        <p:txBody>
          <a:bodyPr>
            <a:normAutofit/>
          </a:bodyPr>
          <a:lstStyle/>
          <a:p>
            <a:pPr fontAlgn="auto">
              <a:spcAft>
                <a:spcPts val="0"/>
              </a:spcAft>
              <a:defRPr/>
            </a:pPr>
            <a:r>
              <a:rPr lang="en-US" sz="4000" b="1" cap="none" dirty="0">
                <a:solidFill>
                  <a:schemeClr val="accent4"/>
                </a:solidFill>
              </a:rPr>
              <a:t>Identifying the Population</a:t>
            </a:r>
          </a:p>
        </p:txBody>
      </p:sp>
      <p:sp>
        <p:nvSpPr>
          <p:cNvPr id="26627" name="Rectangle 3"/>
          <p:cNvSpPr>
            <a:spLocks noGrp="1" noChangeArrowheads="1"/>
          </p:cNvSpPr>
          <p:nvPr>
            <p:ph type="body" sz="half" idx="1"/>
          </p:nvPr>
        </p:nvSpPr>
        <p:spPr>
          <a:xfrm>
            <a:off x="320638" y="1187525"/>
            <a:ext cx="9250878" cy="5807033"/>
          </a:xfrm>
        </p:spPr>
        <p:txBody>
          <a:bodyPr>
            <a:normAutofit/>
          </a:bodyPr>
          <a:lstStyle/>
          <a:p>
            <a:pPr defTabSz="688975" eaLnBrk="1" hangingPunct="1">
              <a:lnSpc>
                <a:spcPct val="90000"/>
              </a:lnSpc>
              <a:spcBef>
                <a:spcPts val="3600"/>
              </a:spcBef>
              <a:buFont typeface="Arial" pitchFamily="34" charset="0"/>
              <a:buChar char="•"/>
              <a:defRPr/>
            </a:pPr>
            <a:r>
              <a:rPr lang="en-US" sz="2800" b="1" i="0" dirty="0" smtClean="0">
                <a:solidFill>
                  <a:schemeClr val="accent3"/>
                </a:solidFill>
                <a:latin typeface="Century Gothic" pitchFamily="34" charset="0"/>
              </a:rPr>
              <a:t>46%</a:t>
            </a:r>
            <a:r>
              <a:rPr lang="en-US" sz="2800" i="0" dirty="0" smtClean="0">
                <a:latin typeface="Century Gothic" pitchFamily="34" charset="0"/>
              </a:rPr>
              <a:t> 	Learning disabilities, reading problems</a:t>
            </a:r>
          </a:p>
          <a:p>
            <a:pPr defTabSz="688975" eaLnBrk="1" hangingPunct="1">
              <a:lnSpc>
                <a:spcPct val="90000"/>
              </a:lnSpc>
              <a:spcBef>
                <a:spcPts val="3600"/>
              </a:spcBef>
              <a:buFont typeface="Arial" pitchFamily="34" charset="0"/>
              <a:buChar char="•"/>
              <a:defRPr/>
            </a:pPr>
            <a:r>
              <a:rPr lang="en-US" sz="2800" b="1" i="0" dirty="0" smtClean="0">
                <a:solidFill>
                  <a:schemeClr val="accent3"/>
                </a:solidFill>
                <a:latin typeface="Century Gothic" pitchFamily="34" charset="0"/>
              </a:rPr>
              <a:t>33%</a:t>
            </a:r>
            <a:r>
              <a:rPr lang="en-US" sz="2800" i="0" dirty="0" smtClean="0">
                <a:latin typeface="Century Gothic" pitchFamily="34" charset="0"/>
              </a:rPr>
              <a:t> 	AD/HD, Dyslexia, behavior problems</a:t>
            </a:r>
          </a:p>
          <a:p>
            <a:pPr defTabSz="688975" eaLnBrk="1" hangingPunct="1">
              <a:lnSpc>
                <a:spcPct val="90000"/>
              </a:lnSpc>
              <a:spcBef>
                <a:spcPts val="3600"/>
              </a:spcBef>
              <a:buFont typeface="Arial" pitchFamily="34" charset="0"/>
              <a:buChar char="•"/>
              <a:defRPr/>
            </a:pPr>
            <a:r>
              <a:rPr lang="en-US" sz="2800" b="1" i="0" dirty="0" smtClean="0">
                <a:solidFill>
                  <a:schemeClr val="accent3"/>
                </a:solidFill>
                <a:latin typeface="Century Gothic" pitchFamily="34" charset="0"/>
              </a:rPr>
              <a:t>14%</a:t>
            </a:r>
            <a:r>
              <a:rPr lang="en-US" sz="2800" i="0" dirty="0" smtClean="0">
                <a:latin typeface="Century Gothic" pitchFamily="34" charset="0"/>
              </a:rPr>
              <a:t> 	General population, gifted, good readers</a:t>
            </a:r>
          </a:p>
          <a:p>
            <a:pPr defTabSz="688975" eaLnBrk="1" hangingPunct="1">
              <a:lnSpc>
                <a:spcPct val="90000"/>
              </a:lnSpc>
              <a:spcBef>
                <a:spcPts val="3600"/>
              </a:spcBef>
              <a:buFont typeface="Arial" pitchFamily="34" charset="0"/>
              <a:buChar char="•"/>
              <a:defRPr/>
            </a:pPr>
            <a:r>
              <a:rPr lang="en-US" sz="2800" b="1" i="0" dirty="0" smtClean="0">
                <a:solidFill>
                  <a:schemeClr val="accent3"/>
                </a:solidFill>
                <a:latin typeface="Century Gothic" pitchFamily="34" charset="0"/>
              </a:rPr>
              <a:t>70%</a:t>
            </a:r>
            <a:r>
              <a:rPr lang="en-US" sz="2800" i="0" dirty="0" smtClean="0">
                <a:latin typeface="Century Gothic" pitchFamily="34" charset="0"/>
              </a:rPr>
              <a:t> 	Head injury, concussion, or whip lash</a:t>
            </a:r>
          </a:p>
          <a:p>
            <a:pPr defTabSz="688975" eaLnBrk="1" hangingPunct="1">
              <a:lnSpc>
                <a:spcPct val="90000"/>
              </a:lnSpc>
              <a:spcBef>
                <a:spcPts val="3600"/>
              </a:spcBef>
              <a:buFont typeface="Arial" pitchFamily="34" charset="0"/>
              <a:buChar char="•"/>
              <a:defRPr/>
            </a:pPr>
            <a:r>
              <a:rPr lang="en-US" sz="2800" b="1" i="0" smtClean="0">
                <a:solidFill>
                  <a:schemeClr val="accent3"/>
                </a:solidFill>
                <a:latin typeface="Century Gothic" pitchFamily="34" charset="0"/>
              </a:rPr>
              <a:t>30</a:t>
            </a:r>
            <a:r>
              <a:rPr lang="en-US" sz="2800" b="1" i="0" dirty="0" smtClean="0">
                <a:solidFill>
                  <a:schemeClr val="accent3"/>
                </a:solidFill>
                <a:latin typeface="Century Gothic" pitchFamily="34" charset="0"/>
              </a:rPr>
              <a:t>%</a:t>
            </a:r>
            <a:r>
              <a:rPr lang="en-US" sz="2800" i="0" dirty="0" smtClean="0">
                <a:latin typeface="Century Gothic" pitchFamily="34" charset="0"/>
              </a:rPr>
              <a:t> 	Autism </a:t>
            </a:r>
          </a:p>
          <a:p>
            <a:pPr defTabSz="688975" eaLnBrk="1" hangingPunct="1">
              <a:lnSpc>
                <a:spcPct val="90000"/>
              </a:lnSpc>
              <a:spcBef>
                <a:spcPts val="3600"/>
              </a:spcBef>
              <a:buFont typeface="Arial" pitchFamily="34" charset="0"/>
              <a:buChar char="•"/>
              <a:defRPr/>
            </a:pPr>
            <a:r>
              <a:rPr lang="en-US" sz="2800" i="0" dirty="0" smtClean="0">
                <a:latin typeface="Century Gothic" pitchFamily="34" charset="0"/>
              </a:rPr>
              <a:t>Certain medical/visual/psychological conditions</a:t>
            </a:r>
          </a:p>
        </p:txBody>
      </p:sp>
      <p:sp>
        <p:nvSpPr>
          <p:cNvPr id="4"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39825"/>
          </a:xfrm>
        </p:spPr>
        <p:txBody>
          <a:bodyPr>
            <a:normAutofit/>
          </a:bodyPr>
          <a:lstStyle/>
          <a:p>
            <a:pPr fontAlgn="auto">
              <a:spcAft>
                <a:spcPts val="0"/>
              </a:spcAft>
              <a:defRPr/>
            </a:pPr>
            <a:r>
              <a:rPr lang="en-US" sz="4000" b="1" cap="none" dirty="0">
                <a:solidFill>
                  <a:schemeClr val="accent4"/>
                </a:solidFill>
              </a:rPr>
              <a:t>Different Manifestations</a:t>
            </a:r>
          </a:p>
        </p:txBody>
      </p:sp>
      <p:sp>
        <p:nvSpPr>
          <p:cNvPr id="27651" name="Rectangle 3"/>
          <p:cNvSpPr>
            <a:spLocks noGrp="1" noChangeArrowheads="1"/>
          </p:cNvSpPr>
          <p:nvPr>
            <p:ph type="body" sz="half" idx="1"/>
          </p:nvPr>
        </p:nvSpPr>
        <p:spPr>
          <a:xfrm>
            <a:off x="128899" y="923925"/>
            <a:ext cx="4621233" cy="5934075"/>
          </a:xfrm>
        </p:spPr>
        <p:txBody>
          <a:bodyPr/>
          <a:lstStyle/>
          <a:p>
            <a:pPr eaLnBrk="1" hangingPunct="1">
              <a:lnSpc>
                <a:spcPct val="80000"/>
              </a:lnSpc>
              <a:buClr>
                <a:srgbClr val="9B114F"/>
              </a:buClr>
              <a:buFont typeface="Wingdings" pitchFamily="2" charset="2"/>
              <a:buNone/>
              <a:defRPr/>
            </a:pPr>
            <a:r>
              <a:rPr lang="en-US" sz="3200" b="1" i="0" dirty="0" smtClean="0">
                <a:solidFill>
                  <a:schemeClr val="accent3"/>
                </a:solidFill>
                <a:latin typeface="+mj-lt"/>
              </a:rPr>
              <a:t>Gifted</a:t>
            </a:r>
          </a:p>
          <a:p>
            <a:pPr marL="342900" indent="-228600" eaLnBrk="1" fontAlgn="base" hangingPunct="1">
              <a:lnSpc>
                <a:spcPct val="80000"/>
              </a:lnSpc>
              <a:spcBef>
                <a:spcPts val="1800"/>
              </a:spcBef>
              <a:spcAft>
                <a:spcPct val="0"/>
              </a:spcAft>
              <a:buClr>
                <a:schemeClr val="accent3"/>
              </a:buClr>
              <a:defRPr/>
            </a:pPr>
            <a:r>
              <a:rPr lang="en-US" sz="2200" i="0" dirty="0" smtClean="0">
                <a:latin typeface="Century Gothic" pitchFamily="34" charset="0"/>
              </a:rPr>
              <a:t>Longer </a:t>
            </a:r>
            <a:r>
              <a:rPr lang="en-US" sz="2200" i="0" dirty="0">
                <a:latin typeface="Century Gothic" pitchFamily="34" charset="0"/>
              </a:rPr>
              <a:t>to complete </a:t>
            </a:r>
            <a:r>
              <a:rPr lang="en-US" sz="2200" i="0" dirty="0" smtClean="0">
                <a:latin typeface="Century Gothic" pitchFamily="34" charset="0"/>
              </a:rPr>
              <a:t>work</a:t>
            </a:r>
            <a:endParaRPr lang="en-US" sz="2200" i="0" dirty="0">
              <a:latin typeface="Century Gothic" pitchFamily="34" charset="0"/>
            </a:endParaRPr>
          </a:p>
          <a:p>
            <a:pPr marL="342900" indent="-228600" fontAlgn="base">
              <a:lnSpc>
                <a:spcPct val="80000"/>
              </a:lnSpc>
              <a:spcBef>
                <a:spcPts val="1800"/>
              </a:spcBef>
              <a:spcAft>
                <a:spcPct val="0"/>
              </a:spcAft>
              <a:buClr>
                <a:schemeClr val="accent3"/>
              </a:buClr>
              <a:defRPr/>
            </a:pPr>
            <a:r>
              <a:rPr lang="en-US" sz="2200" i="0" dirty="0">
                <a:latin typeface="Century Gothic" pitchFamily="34" charset="0"/>
              </a:rPr>
              <a:t>Strain, fatigue, </a:t>
            </a:r>
            <a:r>
              <a:rPr lang="en-US" sz="2200" i="0" dirty="0" smtClean="0">
                <a:latin typeface="Century Gothic" pitchFamily="34" charset="0"/>
              </a:rPr>
              <a:t>headaches</a:t>
            </a:r>
            <a:endParaRPr lang="en-US" sz="2200" i="0" dirty="0">
              <a:latin typeface="Century Gothic" pitchFamily="34" charset="0"/>
            </a:endParaRPr>
          </a:p>
          <a:p>
            <a:pPr marL="342900" indent="-228600" eaLnBrk="1" fontAlgn="base" hangingPunct="1">
              <a:lnSpc>
                <a:spcPct val="80000"/>
              </a:lnSpc>
              <a:spcBef>
                <a:spcPts val="1800"/>
              </a:spcBef>
              <a:spcAft>
                <a:spcPct val="0"/>
              </a:spcAft>
              <a:buClr>
                <a:schemeClr val="accent3"/>
              </a:buClr>
              <a:defRPr/>
            </a:pPr>
            <a:r>
              <a:rPr lang="en-US" sz="2200" i="0" dirty="0" smtClean="0">
                <a:latin typeface="Century Gothic" pitchFamily="34" charset="0"/>
              </a:rPr>
              <a:t>Avoids </a:t>
            </a:r>
            <a:r>
              <a:rPr lang="en-US" sz="2200" i="0" dirty="0">
                <a:latin typeface="Century Gothic" pitchFamily="34" charset="0"/>
              </a:rPr>
              <a:t>reading for pleasure</a:t>
            </a:r>
          </a:p>
          <a:p>
            <a:pPr marL="342900" indent="-228600" eaLnBrk="1" fontAlgn="base" hangingPunct="1">
              <a:lnSpc>
                <a:spcPct val="80000"/>
              </a:lnSpc>
              <a:spcBef>
                <a:spcPts val="1800"/>
              </a:spcBef>
              <a:spcAft>
                <a:spcPct val="0"/>
              </a:spcAft>
              <a:buClr>
                <a:schemeClr val="accent3"/>
              </a:buClr>
              <a:defRPr/>
            </a:pPr>
            <a:r>
              <a:rPr lang="en-US" sz="2200" i="0" dirty="0">
                <a:latin typeface="Century Gothic" pitchFamily="34" charset="0"/>
              </a:rPr>
              <a:t>Does poorly on </a:t>
            </a:r>
            <a:r>
              <a:rPr lang="en-US" sz="2200" i="0" dirty="0" smtClean="0">
                <a:latin typeface="Century Gothic" pitchFamily="34" charset="0"/>
              </a:rPr>
              <a:t>timed tests</a:t>
            </a:r>
            <a:endParaRPr lang="en-US" sz="2200" i="0" dirty="0">
              <a:latin typeface="Century Gothic" pitchFamily="34" charset="0"/>
            </a:endParaRPr>
          </a:p>
          <a:p>
            <a:pPr marL="342900" indent="-228600" eaLnBrk="1" fontAlgn="base" hangingPunct="1">
              <a:lnSpc>
                <a:spcPct val="80000"/>
              </a:lnSpc>
              <a:spcBef>
                <a:spcPts val="1800"/>
              </a:spcBef>
              <a:spcAft>
                <a:spcPct val="0"/>
              </a:spcAft>
              <a:buClr>
                <a:schemeClr val="accent3"/>
              </a:buClr>
              <a:defRPr/>
            </a:pPr>
            <a:r>
              <a:rPr lang="en-US" sz="2200" i="0" dirty="0">
                <a:latin typeface="Century Gothic" pitchFamily="34" charset="0"/>
              </a:rPr>
              <a:t>Unable to keep </a:t>
            </a:r>
            <a:r>
              <a:rPr lang="en-US" sz="2200" i="0" dirty="0" smtClean="0">
                <a:latin typeface="Century Gothic" pitchFamily="34" charset="0"/>
              </a:rPr>
              <a:t>up</a:t>
            </a:r>
          </a:p>
          <a:p>
            <a:pPr eaLnBrk="1" hangingPunct="1">
              <a:lnSpc>
                <a:spcPct val="80000"/>
              </a:lnSpc>
              <a:spcBef>
                <a:spcPts val="4800"/>
              </a:spcBef>
              <a:buFont typeface="Wingdings" pitchFamily="2" charset="2"/>
              <a:buNone/>
              <a:defRPr/>
            </a:pPr>
            <a:r>
              <a:rPr lang="en-US" sz="3200" b="1" i="0" dirty="0" smtClean="0">
                <a:solidFill>
                  <a:schemeClr val="accent3"/>
                </a:solidFill>
                <a:latin typeface="+mj-lt"/>
              </a:rPr>
              <a:t>Emotional Problems</a:t>
            </a:r>
          </a:p>
          <a:p>
            <a:pPr marL="342900" indent="-228600" fontAlgn="base">
              <a:lnSpc>
                <a:spcPct val="80000"/>
              </a:lnSpc>
              <a:spcBef>
                <a:spcPts val="1800"/>
              </a:spcBef>
              <a:spcAft>
                <a:spcPct val="0"/>
              </a:spcAft>
              <a:buClr>
                <a:schemeClr val="accent3"/>
              </a:buClr>
              <a:defRPr/>
            </a:pPr>
            <a:r>
              <a:rPr lang="en-US" sz="2200" i="0" dirty="0">
                <a:latin typeface="Century Gothic" pitchFamily="34" charset="0"/>
              </a:rPr>
              <a:t>Anxiety</a:t>
            </a:r>
          </a:p>
          <a:p>
            <a:pPr marL="342900" indent="-228600" fontAlgn="base">
              <a:lnSpc>
                <a:spcPct val="80000"/>
              </a:lnSpc>
              <a:spcBef>
                <a:spcPts val="1800"/>
              </a:spcBef>
              <a:spcAft>
                <a:spcPct val="0"/>
              </a:spcAft>
              <a:buClr>
                <a:schemeClr val="accent3"/>
              </a:buClr>
              <a:defRPr/>
            </a:pPr>
            <a:r>
              <a:rPr lang="en-US" sz="2200" i="0" dirty="0">
                <a:latin typeface="Century Gothic" pitchFamily="34" charset="0"/>
              </a:rPr>
              <a:t>Behavior disorder</a:t>
            </a:r>
          </a:p>
        </p:txBody>
      </p:sp>
      <p:sp>
        <p:nvSpPr>
          <p:cNvPr id="4" name="Rectangle 4"/>
          <p:cNvSpPr txBox="1">
            <a:spLocks noChangeArrowheads="1"/>
          </p:cNvSpPr>
          <p:nvPr/>
        </p:nvSpPr>
        <p:spPr bwMode="auto">
          <a:xfrm>
            <a:off x="4468813" y="935100"/>
            <a:ext cx="4551362" cy="5632450"/>
          </a:xfrm>
          <a:prstGeom prst="rect">
            <a:avLst/>
          </a:prstGeom>
          <a:noFill/>
          <a:ln w="9525">
            <a:noFill/>
            <a:miter lim="800000"/>
            <a:headEnd/>
            <a:tailEnd/>
          </a:ln>
        </p:spPr>
        <p:txBody>
          <a:bodyPr/>
          <a:lstStyle/>
          <a:p>
            <a:pPr marL="342900" indent="-228600">
              <a:lnSpc>
                <a:spcPct val="80000"/>
              </a:lnSpc>
              <a:spcBef>
                <a:spcPct val="20000"/>
              </a:spcBef>
              <a:buClr>
                <a:schemeClr val="accent1"/>
              </a:buClr>
              <a:buFont typeface="Wingdings" pitchFamily="2" charset="2"/>
              <a:buNone/>
              <a:defRPr/>
            </a:pPr>
            <a:r>
              <a:rPr lang="en-US" sz="3200" b="1" dirty="0">
                <a:solidFill>
                  <a:schemeClr val="accent3"/>
                </a:solidFill>
                <a:latin typeface="+mj-lt"/>
                <a:cs typeface="+mn-cs"/>
              </a:rPr>
              <a:t>Average Student</a:t>
            </a:r>
          </a:p>
          <a:p>
            <a:pPr marL="342900" indent="-228600">
              <a:lnSpc>
                <a:spcPct val="80000"/>
              </a:lnSpc>
              <a:spcBef>
                <a:spcPts val="1800"/>
              </a:spcBef>
              <a:buClr>
                <a:schemeClr val="accent3"/>
              </a:buClr>
              <a:buFont typeface="Arial" pitchFamily="34" charset="0"/>
              <a:buChar char="•"/>
              <a:defRPr/>
            </a:pPr>
            <a:r>
              <a:rPr lang="en-US" sz="2200" dirty="0">
                <a:cs typeface="+mn-cs"/>
              </a:rPr>
              <a:t>“Could do better if tried harder”</a:t>
            </a:r>
          </a:p>
          <a:p>
            <a:pPr marL="342900" indent="-228600">
              <a:lnSpc>
                <a:spcPct val="80000"/>
              </a:lnSpc>
              <a:spcBef>
                <a:spcPts val="1800"/>
              </a:spcBef>
              <a:buClr>
                <a:schemeClr val="accent3"/>
              </a:buClr>
              <a:buFont typeface="Arial" pitchFamily="34" charset="0"/>
              <a:buChar char="•"/>
              <a:defRPr/>
            </a:pPr>
            <a:r>
              <a:rPr lang="en-US" sz="2200" dirty="0">
                <a:cs typeface="+mn-cs"/>
              </a:rPr>
              <a:t>AD/HD</a:t>
            </a:r>
          </a:p>
          <a:p>
            <a:pPr marL="342900" indent="-228600">
              <a:lnSpc>
                <a:spcPct val="80000"/>
              </a:lnSpc>
              <a:spcBef>
                <a:spcPts val="1800"/>
              </a:spcBef>
              <a:buClr>
                <a:schemeClr val="accent3"/>
              </a:buClr>
              <a:buFont typeface="Arial" pitchFamily="34" charset="0"/>
              <a:buChar char="•"/>
              <a:defRPr/>
            </a:pPr>
            <a:r>
              <a:rPr lang="en-US" sz="2200" dirty="0">
                <a:cs typeface="+mn-cs"/>
              </a:rPr>
              <a:t>Behavior problem</a:t>
            </a:r>
          </a:p>
          <a:p>
            <a:pPr marL="342900" indent="-228600">
              <a:lnSpc>
                <a:spcPct val="80000"/>
              </a:lnSpc>
              <a:spcBef>
                <a:spcPts val="1800"/>
              </a:spcBef>
              <a:buClr>
                <a:schemeClr val="accent3"/>
              </a:buClr>
              <a:buFont typeface="Arial" pitchFamily="34" charset="0"/>
              <a:buChar char="•"/>
              <a:defRPr/>
            </a:pPr>
            <a:r>
              <a:rPr lang="en-US" sz="2200" dirty="0">
                <a:cs typeface="+mn-cs"/>
              </a:rPr>
              <a:t>Grades do not reflect effort</a:t>
            </a:r>
          </a:p>
          <a:p>
            <a:pPr marL="342900" indent="-228600">
              <a:lnSpc>
                <a:spcPct val="80000"/>
              </a:lnSpc>
              <a:spcBef>
                <a:spcPts val="1800"/>
              </a:spcBef>
              <a:buClr>
                <a:schemeClr val="accent3"/>
              </a:buClr>
              <a:buFont typeface="Arial" pitchFamily="34" charset="0"/>
              <a:buChar char="•"/>
              <a:defRPr/>
            </a:pPr>
            <a:r>
              <a:rPr lang="en-US" sz="2200" dirty="0">
                <a:cs typeface="+mn-cs"/>
              </a:rPr>
              <a:t>Strain, fatigue, headaches</a:t>
            </a:r>
          </a:p>
          <a:p>
            <a:pPr marL="342900" indent="-228600">
              <a:lnSpc>
                <a:spcPct val="80000"/>
              </a:lnSpc>
              <a:spcBef>
                <a:spcPts val="2400"/>
              </a:spcBef>
              <a:buClr>
                <a:schemeClr val="accent1"/>
              </a:buClr>
              <a:buFont typeface="Wingdings" pitchFamily="2" charset="2"/>
              <a:buNone/>
              <a:defRPr/>
            </a:pPr>
            <a:r>
              <a:rPr lang="en-US" sz="3200" b="1" dirty="0" smtClean="0">
                <a:solidFill>
                  <a:schemeClr val="accent3"/>
                </a:solidFill>
                <a:latin typeface="+mj-lt"/>
                <a:cs typeface="+mn-cs"/>
              </a:rPr>
              <a:t>Learning </a:t>
            </a:r>
            <a:r>
              <a:rPr lang="en-US" sz="3200" b="1" dirty="0">
                <a:solidFill>
                  <a:schemeClr val="accent3"/>
                </a:solidFill>
                <a:latin typeface="+mj-lt"/>
                <a:cs typeface="+mn-cs"/>
              </a:rPr>
              <a:t>Problems</a:t>
            </a:r>
            <a:endParaRPr lang="en-US" sz="3200" dirty="0">
              <a:solidFill>
                <a:schemeClr val="accent3"/>
              </a:solidFill>
              <a:latin typeface="+mj-lt"/>
              <a:cs typeface="+mn-cs"/>
            </a:endParaRPr>
          </a:p>
          <a:p>
            <a:pPr marL="342900" indent="-228600">
              <a:lnSpc>
                <a:spcPct val="80000"/>
              </a:lnSpc>
              <a:spcBef>
                <a:spcPts val="1800"/>
              </a:spcBef>
              <a:buClr>
                <a:schemeClr val="accent3"/>
              </a:buClr>
              <a:buFont typeface="Arial" pitchFamily="34" charset="0"/>
              <a:buChar char="•"/>
              <a:defRPr/>
            </a:pPr>
            <a:r>
              <a:rPr lang="en-US" sz="2200" dirty="0">
                <a:cs typeface="+mn-cs"/>
              </a:rPr>
              <a:t>Inefficient reading</a:t>
            </a:r>
          </a:p>
          <a:p>
            <a:pPr marL="342900" indent="-228600">
              <a:lnSpc>
                <a:spcPct val="80000"/>
              </a:lnSpc>
              <a:spcBef>
                <a:spcPts val="1800"/>
              </a:spcBef>
              <a:buClr>
                <a:schemeClr val="accent3"/>
              </a:buClr>
              <a:buFont typeface="Arial" pitchFamily="34" charset="0"/>
              <a:buChar char="•"/>
              <a:defRPr/>
            </a:pPr>
            <a:r>
              <a:rPr lang="en-US" sz="2200" dirty="0">
                <a:cs typeface="+mn-cs"/>
              </a:rPr>
              <a:t>Strain, fatigue, headaches</a:t>
            </a:r>
          </a:p>
          <a:p>
            <a:pPr marL="342900" indent="-228600">
              <a:lnSpc>
                <a:spcPct val="80000"/>
              </a:lnSpc>
              <a:spcBef>
                <a:spcPts val="1800"/>
              </a:spcBef>
              <a:buClr>
                <a:schemeClr val="accent3"/>
              </a:buClr>
              <a:buFont typeface="Arial" pitchFamily="34" charset="0"/>
              <a:buChar char="•"/>
              <a:defRPr/>
            </a:pPr>
            <a:r>
              <a:rPr lang="en-US" sz="2200" dirty="0">
                <a:cs typeface="+mn-cs"/>
              </a:rPr>
              <a:t>Good verbal skills</a:t>
            </a:r>
          </a:p>
        </p:txBody>
      </p:sp>
      <p:sp>
        <p:nvSpPr>
          <p:cNvPr id="5"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65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651">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651">
                                            <p:txEl>
                                              <p:pRg st="7" end="7"/>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6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0"/>
            <a:ext cx="8229600" cy="1139825"/>
          </a:xfrm>
        </p:spPr>
        <p:txBody>
          <a:bodyPr>
            <a:normAutofit/>
          </a:bodyPr>
          <a:lstStyle/>
          <a:p>
            <a:pPr fontAlgn="auto">
              <a:spcAft>
                <a:spcPts val="0"/>
              </a:spcAft>
              <a:defRPr/>
            </a:pPr>
            <a:r>
              <a:rPr lang="en-US" sz="4000" b="1" cap="none" dirty="0">
                <a:solidFill>
                  <a:schemeClr val="accent4"/>
                </a:solidFill>
              </a:rPr>
              <a:t>Other Populations</a:t>
            </a:r>
          </a:p>
        </p:txBody>
      </p:sp>
      <p:sp>
        <p:nvSpPr>
          <p:cNvPr id="3" name="Rectangle 5"/>
          <p:cNvSpPr>
            <a:spLocks noChangeArrowheads="1"/>
          </p:cNvSpPr>
          <p:nvPr/>
        </p:nvSpPr>
        <p:spPr bwMode="auto">
          <a:xfrm>
            <a:off x="368135" y="603175"/>
            <a:ext cx="4443578" cy="5580063"/>
          </a:xfrm>
          <a:prstGeom prst="rect">
            <a:avLst/>
          </a:prstGeom>
          <a:noFill/>
          <a:ln w="9525">
            <a:noFill/>
            <a:miter lim="800000"/>
            <a:headEnd/>
            <a:tailEnd/>
          </a:ln>
          <a:effectLst/>
        </p:spPr>
        <p:txBody>
          <a:bodyPr/>
          <a:lstStyle/>
          <a:p>
            <a:pPr marL="342900" indent="-342900">
              <a:spcBef>
                <a:spcPct val="20000"/>
              </a:spcBef>
              <a:buClr>
                <a:schemeClr val="hlink"/>
              </a:buClr>
              <a:buSzPct val="65000"/>
              <a:buFont typeface="Wingdings" pitchFamily="2" charset="2"/>
              <a:buNone/>
              <a:defRPr/>
            </a:pPr>
            <a:r>
              <a:rPr lang="en-US" sz="2500" b="1" dirty="0">
                <a:solidFill>
                  <a:schemeClr val="accent3"/>
                </a:solidFill>
                <a:latin typeface="+mj-lt"/>
                <a:cs typeface="+mn-cs"/>
              </a:rPr>
              <a:t>Medical</a:t>
            </a:r>
          </a:p>
          <a:p>
            <a:pPr marL="342900" lvl="1" indent="-228600">
              <a:lnSpc>
                <a:spcPct val="80000"/>
              </a:lnSpc>
              <a:spcBef>
                <a:spcPts val="1200"/>
              </a:spcBef>
              <a:buClr>
                <a:schemeClr val="accent3"/>
              </a:buClr>
              <a:buSzPct val="100000"/>
              <a:buFont typeface="Arial" pitchFamily="34" charset="0"/>
              <a:buChar char="•"/>
              <a:defRPr/>
            </a:pPr>
            <a:r>
              <a:rPr lang="en-US" sz="2200" dirty="0">
                <a:cs typeface="+mn-cs"/>
              </a:rPr>
              <a:t>Headaches/Migraines</a:t>
            </a:r>
          </a:p>
          <a:p>
            <a:pPr marL="342900" lvl="1" indent="-228600">
              <a:lnSpc>
                <a:spcPct val="80000"/>
              </a:lnSpc>
              <a:spcBef>
                <a:spcPts val="1200"/>
              </a:spcBef>
              <a:buClr>
                <a:schemeClr val="accent3"/>
              </a:buClr>
              <a:buSzPct val="100000"/>
              <a:buFont typeface="Arial" pitchFamily="34" charset="0"/>
              <a:buChar char="•"/>
              <a:defRPr/>
            </a:pPr>
            <a:r>
              <a:rPr lang="en-US" sz="2200" dirty="0">
                <a:cs typeface="+mn-cs"/>
              </a:rPr>
              <a:t>Dizziness, Stomachaches</a:t>
            </a:r>
          </a:p>
          <a:p>
            <a:pPr marL="342900" lvl="1" indent="-228600">
              <a:lnSpc>
                <a:spcPct val="80000"/>
              </a:lnSpc>
              <a:spcBef>
                <a:spcPts val="1200"/>
              </a:spcBef>
              <a:buClr>
                <a:schemeClr val="accent3"/>
              </a:buClr>
              <a:buSzPct val="100000"/>
              <a:buFont typeface="Arial" pitchFamily="34" charset="0"/>
              <a:buChar char="•"/>
              <a:defRPr/>
            </a:pPr>
            <a:r>
              <a:rPr lang="en-US" sz="2200" dirty="0">
                <a:cs typeface="+mn-cs"/>
              </a:rPr>
              <a:t>AD/HD</a:t>
            </a:r>
          </a:p>
          <a:p>
            <a:pPr marL="342900" lvl="1" indent="-228600">
              <a:lnSpc>
                <a:spcPct val="80000"/>
              </a:lnSpc>
              <a:spcBef>
                <a:spcPts val="1200"/>
              </a:spcBef>
              <a:buClr>
                <a:schemeClr val="accent3"/>
              </a:buClr>
              <a:buSzPct val="100000"/>
              <a:buFont typeface="Arial" pitchFamily="34" charset="0"/>
              <a:buChar char="•"/>
              <a:defRPr/>
            </a:pPr>
            <a:r>
              <a:rPr lang="en-US" sz="2200" dirty="0">
                <a:cs typeface="+mn-cs"/>
              </a:rPr>
              <a:t>Autism/</a:t>
            </a:r>
            <a:r>
              <a:rPr lang="en-US" sz="2200" dirty="0" err="1">
                <a:cs typeface="+mn-cs"/>
              </a:rPr>
              <a:t>Asperger</a:t>
            </a:r>
            <a:endParaRPr lang="en-US" sz="2200" dirty="0">
              <a:cs typeface="+mn-cs"/>
            </a:endParaRPr>
          </a:p>
          <a:p>
            <a:pPr marL="342900" lvl="1" indent="-228600">
              <a:lnSpc>
                <a:spcPct val="80000"/>
              </a:lnSpc>
              <a:spcBef>
                <a:spcPts val="1200"/>
              </a:spcBef>
              <a:buClr>
                <a:schemeClr val="accent3"/>
              </a:buClr>
              <a:buSzPct val="100000"/>
              <a:buFont typeface="Arial" pitchFamily="34" charset="0"/>
              <a:buChar char="•"/>
              <a:defRPr/>
            </a:pPr>
            <a:r>
              <a:rPr lang="en-US" sz="2200" dirty="0">
                <a:cs typeface="+mn-cs"/>
              </a:rPr>
              <a:t>Light-Induced Epilepsy</a:t>
            </a:r>
          </a:p>
          <a:p>
            <a:pPr marL="342900" lvl="1" indent="-228600">
              <a:lnSpc>
                <a:spcPct val="80000"/>
              </a:lnSpc>
              <a:spcBef>
                <a:spcPts val="1200"/>
              </a:spcBef>
              <a:buClr>
                <a:schemeClr val="accent3"/>
              </a:buClr>
              <a:buSzPct val="100000"/>
              <a:buFont typeface="Arial" pitchFamily="34" charset="0"/>
              <a:buChar char="•"/>
              <a:defRPr/>
            </a:pPr>
            <a:r>
              <a:rPr lang="en-US" sz="2200" dirty="0">
                <a:cs typeface="+mn-cs"/>
              </a:rPr>
              <a:t>Depression, Anxiety, OCD</a:t>
            </a:r>
          </a:p>
          <a:p>
            <a:pPr marL="342900" lvl="1" indent="-228600">
              <a:lnSpc>
                <a:spcPct val="80000"/>
              </a:lnSpc>
              <a:spcBef>
                <a:spcPts val="1200"/>
              </a:spcBef>
              <a:buClr>
                <a:schemeClr val="accent3"/>
              </a:buClr>
              <a:buSzPct val="100000"/>
              <a:buFont typeface="Arial" pitchFamily="34" charset="0"/>
              <a:buChar char="•"/>
              <a:defRPr/>
            </a:pPr>
            <a:r>
              <a:rPr lang="en-US" sz="2200" dirty="0">
                <a:cs typeface="+mn-cs"/>
              </a:rPr>
              <a:t>TBI, Concussion, Whip Lash</a:t>
            </a:r>
          </a:p>
          <a:p>
            <a:pPr marL="342900" lvl="1" indent="-228600">
              <a:lnSpc>
                <a:spcPct val="80000"/>
              </a:lnSpc>
              <a:spcBef>
                <a:spcPts val="1200"/>
              </a:spcBef>
              <a:buClr>
                <a:schemeClr val="accent3"/>
              </a:buClr>
              <a:buSzPct val="100000"/>
              <a:buFont typeface="Arial" pitchFamily="34" charset="0"/>
              <a:buChar char="•"/>
              <a:defRPr/>
            </a:pPr>
            <a:r>
              <a:rPr lang="en-US" sz="2200" dirty="0">
                <a:cs typeface="+mn-cs"/>
              </a:rPr>
              <a:t>Stroke Victims</a:t>
            </a:r>
          </a:p>
          <a:p>
            <a:pPr marL="742950" lvl="1" indent="-285750">
              <a:spcBef>
                <a:spcPct val="20000"/>
              </a:spcBef>
              <a:buClr>
                <a:schemeClr val="folHlink"/>
              </a:buClr>
              <a:buSzPct val="65000"/>
              <a:buFont typeface="Wingdings" pitchFamily="2" charset="2"/>
              <a:buChar char="n"/>
              <a:defRPr/>
            </a:pPr>
            <a:endParaRPr lang="en-US" sz="2000" dirty="0">
              <a:effectLst>
                <a:outerShdw blurRad="38100" dist="38100" dir="2700000" algn="tl">
                  <a:srgbClr val="000000"/>
                </a:outerShdw>
              </a:effectLst>
              <a:cs typeface="Arial" pitchFamily="34" charset="0"/>
            </a:endParaRPr>
          </a:p>
        </p:txBody>
      </p:sp>
      <p:sp>
        <p:nvSpPr>
          <p:cNvPr id="4" name="Rectangle 6"/>
          <p:cNvSpPr>
            <a:spLocks noChangeArrowheads="1"/>
          </p:cNvSpPr>
          <p:nvPr/>
        </p:nvSpPr>
        <p:spPr bwMode="auto">
          <a:xfrm>
            <a:off x="4906963" y="600000"/>
            <a:ext cx="3760787" cy="5870575"/>
          </a:xfrm>
          <a:prstGeom prst="rect">
            <a:avLst/>
          </a:prstGeom>
          <a:noFill/>
          <a:ln w="9525">
            <a:noFill/>
            <a:miter lim="800000"/>
            <a:headEnd/>
            <a:tailEnd/>
          </a:ln>
          <a:effectLst/>
        </p:spPr>
        <p:txBody>
          <a:bodyPr/>
          <a:lstStyle/>
          <a:p>
            <a:pPr marL="342900" indent="-342900">
              <a:spcBef>
                <a:spcPct val="20000"/>
              </a:spcBef>
              <a:buClr>
                <a:schemeClr val="hlink"/>
              </a:buClr>
              <a:buSzPct val="65000"/>
              <a:defRPr/>
            </a:pPr>
            <a:r>
              <a:rPr lang="en-US" sz="2500" b="1" dirty="0">
                <a:solidFill>
                  <a:schemeClr val="accent3"/>
                </a:solidFill>
                <a:latin typeface="+mj-lt"/>
                <a:cs typeface="+mn-cs"/>
              </a:rPr>
              <a:t>Diseases &amp; </a:t>
            </a:r>
            <a:r>
              <a:rPr lang="en-US" sz="2500" b="1" dirty="0" smtClean="0">
                <a:solidFill>
                  <a:schemeClr val="accent3"/>
                </a:solidFill>
                <a:latin typeface="+mj-lt"/>
                <a:cs typeface="+mn-cs"/>
              </a:rPr>
              <a:t>Co-morbidity</a:t>
            </a:r>
            <a:endParaRPr lang="en-US" sz="2500" b="1" dirty="0">
              <a:solidFill>
                <a:schemeClr val="accent3"/>
              </a:solidFill>
              <a:latin typeface="+mj-lt"/>
              <a:cs typeface="+mn-cs"/>
            </a:endParaRPr>
          </a:p>
          <a:p>
            <a:pPr marL="342900" lvl="1" indent="-228600">
              <a:lnSpc>
                <a:spcPct val="80000"/>
              </a:lnSpc>
              <a:spcBef>
                <a:spcPts val="1200"/>
              </a:spcBef>
              <a:buClr>
                <a:schemeClr val="accent3"/>
              </a:buClr>
              <a:buSzPct val="100000"/>
              <a:buFont typeface="Arial" pitchFamily="34" charset="0"/>
              <a:buChar char="•"/>
              <a:defRPr/>
            </a:pPr>
            <a:r>
              <a:rPr lang="en-US" sz="2200" dirty="0">
                <a:cs typeface="+mn-cs"/>
              </a:rPr>
              <a:t>Auto Immune</a:t>
            </a:r>
          </a:p>
          <a:p>
            <a:pPr marL="342900" lvl="1" indent="-228600">
              <a:lnSpc>
                <a:spcPct val="80000"/>
              </a:lnSpc>
              <a:spcBef>
                <a:spcPts val="1200"/>
              </a:spcBef>
              <a:buClr>
                <a:schemeClr val="accent3"/>
              </a:buClr>
              <a:buSzPct val="100000"/>
              <a:buFont typeface="Arial" pitchFamily="34" charset="0"/>
              <a:buChar char="•"/>
              <a:defRPr/>
            </a:pPr>
            <a:r>
              <a:rPr lang="en-US" sz="2200" dirty="0">
                <a:cs typeface="+mn-cs"/>
              </a:rPr>
              <a:t>CFS</a:t>
            </a:r>
          </a:p>
          <a:p>
            <a:pPr marL="342900" lvl="1" indent="-228600">
              <a:lnSpc>
                <a:spcPct val="80000"/>
              </a:lnSpc>
              <a:spcBef>
                <a:spcPts val="1200"/>
              </a:spcBef>
              <a:buClr>
                <a:schemeClr val="accent3"/>
              </a:buClr>
              <a:buSzPct val="100000"/>
              <a:buFont typeface="Arial" pitchFamily="34" charset="0"/>
              <a:buChar char="•"/>
              <a:defRPr/>
            </a:pPr>
            <a:r>
              <a:rPr lang="en-US" sz="2200" dirty="0">
                <a:cs typeface="+mn-cs"/>
              </a:rPr>
              <a:t>Diabetes</a:t>
            </a:r>
          </a:p>
          <a:p>
            <a:pPr marL="342900" lvl="1" indent="-228600">
              <a:lnSpc>
                <a:spcPct val="80000"/>
              </a:lnSpc>
              <a:spcBef>
                <a:spcPts val="1200"/>
              </a:spcBef>
              <a:buClr>
                <a:schemeClr val="accent3"/>
              </a:buClr>
              <a:buSzPct val="100000"/>
              <a:buFont typeface="Arial" pitchFamily="34" charset="0"/>
              <a:buChar char="•"/>
              <a:defRPr/>
            </a:pPr>
            <a:r>
              <a:rPr lang="en-US" sz="2200" dirty="0">
                <a:cs typeface="+mn-cs"/>
              </a:rPr>
              <a:t>Multiple Sclerosis</a:t>
            </a:r>
          </a:p>
          <a:p>
            <a:pPr marL="342900" lvl="1" indent="-228600">
              <a:lnSpc>
                <a:spcPct val="80000"/>
              </a:lnSpc>
              <a:spcBef>
                <a:spcPts val="1200"/>
              </a:spcBef>
              <a:buClr>
                <a:schemeClr val="accent3"/>
              </a:buClr>
              <a:buSzPct val="100000"/>
              <a:buFont typeface="Arial" pitchFamily="34" charset="0"/>
              <a:buChar char="•"/>
              <a:defRPr/>
            </a:pPr>
            <a:r>
              <a:rPr lang="en-US" sz="2200" dirty="0">
                <a:cs typeface="+mn-cs"/>
              </a:rPr>
              <a:t>Cerebral Palsy</a:t>
            </a:r>
          </a:p>
          <a:p>
            <a:pPr marL="342900" lvl="1" indent="-228600">
              <a:lnSpc>
                <a:spcPct val="80000"/>
              </a:lnSpc>
              <a:spcBef>
                <a:spcPts val="1200"/>
              </a:spcBef>
              <a:buClr>
                <a:schemeClr val="accent3"/>
              </a:buClr>
              <a:buSzPct val="100000"/>
              <a:buFont typeface="Arial" pitchFamily="34" charset="0"/>
              <a:buChar char="•"/>
              <a:defRPr/>
            </a:pPr>
            <a:r>
              <a:rPr lang="en-US" sz="2200" dirty="0" err="1">
                <a:cs typeface="+mn-cs"/>
              </a:rPr>
              <a:t>Spina</a:t>
            </a:r>
            <a:r>
              <a:rPr lang="en-US" sz="2200" dirty="0">
                <a:cs typeface="+mn-cs"/>
              </a:rPr>
              <a:t> Bifida</a:t>
            </a:r>
          </a:p>
          <a:p>
            <a:pPr marL="342900" lvl="1" indent="-228600">
              <a:lnSpc>
                <a:spcPct val="80000"/>
              </a:lnSpc>
              <a:spcBef>
                <a:spcPts val="1200"/>
              </a:spcBef>
              <a:buClr>
                <a:schemeClr val="accent3"/>
              </a:buClr>
              <a:buSzPct val="100000"/>
              <a:buFont typeface="Arial" pitchFamily="34" charset="0"/>
              <a:buChar char="•"/>
              <a:defRPr/>
            </a:pPr>
            <a:r>
              <a:rPr lang="en-US" sz="2200" dirty="0">
                <a:cs typeface="+mn-cs"/>
              </a:rPr>
              <a:t>Parkinson’s Disease</a:t>
            </a:r>
          </a:p>
          <a:p>
            <a:pPr marL="342900" lvl="1" indent="-228600">
              <a:lnSpc>
                <a:spcPct val="80000"/>
              </a:lnSpc>
              <a:spcBef>
                <a:spcPts val="1200"/>
              </a:spcBef>
              <a:buClr>
                <a:schemeClr val="accent3"/>
              </a:buClr>
              <a:buSzPct val="100000"/>
              <a:buFont typeface="Arial" pitchFamily="34" charset="0"/>
              <a:buChar char="•"/>
              <a:defRPr/>
            </a:pPr>
            <a:r>
              <a:rPr lang="en-US" sz="2200" dirty="0">
                <a:cs typeface="+mn-cs"/>
              </a:rPr>
              <a:t>Fibromyalgia</a:t>
            </a:r>
          </a:p>
          <a:p>
            <a:pPr marL="342900" lvl="1" indent="-228600">
              <a:lnSpc>
                <a:spcPct val="80000"/>
              </a:lnSpc>
              <a:spcBef>
                <a:spcPts val="1200"/>
              </a:spcBef>
              <a:buClr>
                <a:schemeClr val="accent3"/>
              </a:buClr>
              <a:buSzPct val="100000"/>
              <a:buFont typeface="Arial" pitchFamily="34" charset="0"/>
              <a:buChar char="•"/>
              <a:defRPr/>
            </a:pPr>
            <a:r>
              <a:rPr lang="en-US" sz="2200" dirty="0">
                <a:cs typeface="+mn-cs"/>
              </a:rPr>
              <a:t>Viral Illnesses</a:t>
            </a:r>
          </a:p>
          <a:p>
            <a:pPr marL="342900" lvl="1" indent="-228600">
              <a:lnSpc>
                <a:spcPct val="80000"/>
              </a:lnSpc>
              <a:spcBef>
                <a:spcPts val="1200"/>
              </a:spcBef>
              <a:buClr>
                <a:schemeClr val="accent3"/>
              </a:buClr>
              <a:buSzPct val="100000"/>
              <a:buFont typeface="Arial" pitchFamily="34" charset="0"/>
              <a:buChar char="•"/>
              <a:defRPr/>
            </a:pPr>
            <a:r>
              <a:rPr lang="en-US" sz="2200" dirty="0">
                <a:cs typeface="+mn-cs"/>
              </a:rPr>
              <a:t>Hydrocephalus</a:t>
            </a:r>
          </a:p>
          <a:p>
            <a:pPr marL="342900" lvl="1" indent="-228600">
              <a:lnSpc>
                <a:spcPct val="80000"/>
              </a:lnSpc>
              <a:spcBef>
                <a:spcPts val="1200"/>
              </a:spcBef>
              <a:buClr>
                <a:schemeClr val="accent3"/>
              </a:buClr>
              <a:buSzPct val="100000"/>
              <a:buFont typeface="Arial" pitchFamily="34" charset="0"/>
              <a:buChar char="•"/>
              <a:defRPr/>
            </a:pPr>
            <a:r>
              <a:rPr lang="en-US" sz="2200" dirty="0">
                <a:cs typeface="+mn-cs"/>
              </a:rPr>
              <a:t>Myasthenia </a:t>
            </a:r>
            <a:r>
              <a:rPr lang="en-US" sz="2200" dirty="0" smtClean="0">
                <a:cs typeface="+mn-cs"/>
              </a:rPr>
              <a:t>Gravis</a:t>
            </a:r>
          </a:p>
          <a:p>
            <a:pPr marL="342900" lvl="1" indent="-228600">
              <a:lnSpc>
                <a:spcPct val="80000"/>
              </a:lnSpc>
              <a:spcBef>
                <a:spcPts val="1200"/>
              </a:spcBef>
              <a:buClr>
                <a:schemeClr val="accent3"/>
              </a:buClr>
              <a:buSzPct val="100000"/>
              <a:buFont typeface="Arial" pitchFamily="34" charset="0"/>
              <a:buChar char="•"/>
              <a:defRPr/>
            </a:pPr>
            <a:r>
              <a:rPr lang="en-US" sz="2200" dirty="0" smtClean="0">
                <a:cs typeface="+mn-cs"/>
              </a:rPr>
              <a:t>Lyme Disease</a:t>
            </a:r>
            <a:endParaRPr lang="en-US" sz="2200" dirty="0">
              <a:cs typeface="+mn-cs"/>
            </a:endParaRPr>
          </a:p>
          <a:p>
            <a:pPr marL="742950" lvl="1" indent="-285750">
              <a:spcBef>
                <a:spcPct val="20000"/>
              </a:spcBef>
              <a:buClr>
                <a:schemeClr val="folHlink"/>
              </a:buClr>
              <a:buSzPct val="65000"/>
              <a:buFont typeface="Wingdings" pitchFamily="2" charset="2"/>
              <a:buChar char="n"/>
              <a:defRPr/>
            </a:pPr>
            <a:endParaRPr lang="en-US" sz="2400" dirty="0">
              <a:effectLst>
                <a:outerShdw blurRad="38100" dist="38100" dir="2700000" algn="tl">
                  <a:srgbClr val="000000"/>
                </a:outerShdw>
              </a:effectLst>
              <a:cs typeface="Arial" pitchFamily="34" charset="0"/>
            </a:endParaRPr>
          </a:p>
          <a:p>
            <a:pPr marL="742950" lvl="1" indent="-285750">
              <a:spcBef>
                <a:spcPct val="20000"/>
              </a:spcBef>
              <a:buClr>
                <a:schemeClr val="folHlink"/>
              </a:buClr>
              <a:buSzPct val="65000"/>
              <a:buFont typeface="Wingdings" pitchFamily="2" charset="2"/>
              <a:buChar char="n"/>
              <a:defRPr/>
            </a:pPr>
            <a:endParaRPr lang="en-US" sz="2000" dirty="0">
              <a:effectLst>
                <a:outerShdw blurRad="38100" dist="38100" dir="2700000" algn="tl">
                  <a:srgbClr val="000000"/>
                </a:outerShdw>
              </a:effectLst>
              <a:cs typeface="Arial" pitchFamily="34" charset="0"/>
            </a:endParaRPr>
          </a:p>
        </p:txBody>
      </p:sp>
      <p:sp>
        <p:nvSpPr>
          <p:cNvPr id="5" name="Rectangle 7"/>
          <p:cNvSpPr>
            <a:spLocks noChangeArrowheads="1"/>
          </p:cNvSpPr>
          <p:nvPr/>
        </p:nvSpPr>
        <p:spPr bwMode="auto">
          <a:xfrm>
            <a:off x="376863" y="5002213"/>
            <a:ext cx="3886200" cy="1676400"/>
          </a:xfrm>
          <a:prstGeom prst="rect">
            <a:avLst/>
          </a:prstGeom>
          <a:noFill/>
          <a:ln w="9525">
            <a:noFill/>
            <a:miter lim="800000"/>
            <a:headEnd/>
            <a:tailEnd/>
          </a:ln>
          <a:effectLst/>
        </p:spPr>
        <p:txBody>
          <a:bodyPr/>
          <a:lstStyle/>
          <a:p>
            <a:pPr marL="342900" indent="-342900">
              <a:spcBef>
                <a:spcPct val="20000"/>
              </a:spcBef>
              <a:buClr>
                <a:schemeClr val="hlink"/>
              </a:buClr>
              <a:buSzPct val="65000"/>
              <a:buFont typeface="Wingdings" pitchFamily="2" charset="2"/>
              <a:buNone/>
              <a:defRPr/>
            </a:pPr>
            <a:r>
              <a:rPr lang="en-US" sz="2500" b="1" dirty="0">
                <a:solidFill>
                  <a:schemeClr val="accent3"/>
                </a:solidFill>
                <a:latin typeface="+mj-lt"/>
                <a:cs typeface="+mn-cs"/>
              </a:rPr>
              <a:t>Visual  &amp; </a:t>
            </a:r>
            <a:r>
              <a:rPr lang="en-US" sz="2500" b="1" dirty="0" smtClean="0">
                <a:solidFill>
                  <a:schemeClr val="accent3"/>
                </a:solidFill>
                <a:latin typeface="+mj-lt"/>
                <a:cs typeface="+mn-cs"/>
              </a:rPr>
              <a:t>Co-morbidity</a:t>
            </a:r>
            <a:endParaRPr lang="en-US" sz="2500" b="1" dirty="0">
              <a:solidFill>
                <a:schemeClr val="accent3"/>
              </a:solidFill>
              <a:latin typeface="+mj-lt"/>
              <a:cs typeface="+mn-cs"/>
            </a:endParaRPr>
          </a:p>
          <a:p>
            <a:pPr marL="342900" lvl="1" indent="-228600">
              <a:lnSpc>
                <a:spcPct val="80000"/>
              </a:lnSpc>
              <a:spcBef>
                <a:spcPts val="1200"/>
              </a:spcBef>
              <a:buClr>
                <a:schemeClr val="accent3"/>
              </a:buClr>
              <a:buSzPct val="100000"/>
              <a:buFont typeface="Arial" pitchFamily="34" charset="0"/>
              <a:buChar char="•"/>
              <a:defRPr/>
            </a:pPr>
            <a:r>
              <a:rPr lang="en-US" sz="2200" dirty="0">
                <a:cs typeface="+mn-cs"/>
              </a:rPr>
              <a:t>Diseases/Impairments </a:t>
            </a:r>
          </a:p>
          <a:p>
            <a:pPr marL="342900" lvl="1" indent="-228600">
              <a:lnSpc>
                <a:spcPct val="80000"/>
              </a:lnSpc>
              <a:spcBef>
                <a:spcPts val="1200"/>
              </a:spcBef>
              <a:buClr>
                <a:schemeClr val="accent3"/>
              </a:buClr>
              <a:buSzPct val="100000"/>
              <a:buFont typeface="Arial" pitchFamily="34" charset="0"/>
              <a:buChar char="•"/>
              <a:defRPr/>
            </a:pPr>
            <a:r>
              <a:rPr lang="en-US" sz="2200" dirty="0">
                <a:cs typeface="+mn-cs"/>
              </a:rPr>
              <a:t>Astigmatism</a:t>
            </a:r>
          </a:p>
          <a:p>
            <a:pPr marL="342900" lvl="1" indent="-228600">
              <a:lnSpc>
                <a:spcPct val="80000"/>
              </a:lnSpc>
              <a:spcBef>
                <a:spcPts val="1200"/>
              </a:spcBef>
              <a:buClr>
                <a:schemeClr val="accent3"/>
              </a:buClr>
              <a:buSzPct val="100000"/>
              <a:buFont typeface="Arial" pitchFamily="34" charset="0"/>
              <a:buChar char="•"/>
              <a:defRPr/>
            </a:pPr>
            <a:r>
              <a:rPr lang="en-US" sz="2200" dirty="0">
                <a:cs typeface="+mn-cs"/>
              </a:rPr>
              <a:t>Low Vision</a:t>
            </a:r>
          </a:p>
          <a:p>
            <a:pPr marL="742950" lvl="1" indent="-285750">
              <a:spcBef>
                <a:spcPct val="20000"/>
              </a:spcBef>
              <a:buClr>
                <a:schemeClr val="folHlink"/>
              </a:buClr>
              <a:buSzPct val="65000"/>
              <a:buFont typeface="Wingdings" pitchFamily="2" charset="2"/>
              <a:buChar char="n"/>
              <a:defRPr/>
            </a:pPr>
            <a:endParaRPr lang="en-US" sz="2000" dirty="0">
              <a:effectLst>
                <a:outerShdw blurRad="38100" dist="38100" dir="2700000" algn="tl">
                  <a:srgbClr val="000000"/>
                </a:outerShdw>
              </a:effectLst>
              <a:cs typeface="Arial" pitchFamily="34" charset="0"/>
            </a:endParaRPr>
          </a:p>
        </p:txBody>
      </p:sp>
      <p:sp>
        <p:nvSpPr>
          <p:cNvPr id="6"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B2B2B2"/>
                                      </p:to>
                                    </p:animClr>
                                  </p:sub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B2B2B2"/>
                                      </p:to>
                                    </p:animClr>
                                  </p:sub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B2B2B2"/>
                                      </p:to>
                                    </p:animClr>
                                  </p:sub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rgbClr val="B2B2B2"/>
                                      </p:to>
                                    </p:animClr>
                                  </p:sub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rgbClr val="B2B2B2"/>
                                      </p:to>
                                    </p:animClr>
                                  </p:sub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rgbClr val="B2B2B2"/>
                                      </p:to>
                                    </p:animClr>
                                  </p:sub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rgbClr val="B2B2B2"/>
                                      </p:to>
                                    </p:animClr>
                                  </p:sub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7" end="7"/>
                                            </p:txEl>
                                          </p:spTgt>
                                        </p:tgtEl>
                                        <p:attrNameLst>
                                          <p:attrName>ppt_c</p:attrName>
                                        </p:attrNameLst>
                                      </p:cBhvr>
                                      <p:to>
                                        <a:srgbClr val="B2B2B2"/>
                                      </p:to>
                                    </p:animClr>
                                  </p:sub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rgbClr val="B2B2B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B2B2B2"/>
                                      </p:to>
                                    </p:animClr>
                                  </p:subTnLst>
                                </p:cTn>
                              </p:par>
                              <p:par>
                                <p:cTn id="27" presetID="1" presetClass="entr" presetSubtype="0" fill="hold" nodeType="withEffect">
                                  <p:stCondLst>
                                    <p:cond delay="0"/>
                                  </p:stCondLst>
                                  <p:childTnLst>
                                    <p:set>
                                      <p:cBhvr>
                                        <p:cTn id="28"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B2B2B2"/>
                                      </p:to>
                                    </p:animClr>
                                  </p:subTnLst>
                                </p:cTn>
                              </p:par>
                              <p:par>
                                <p:cTn id="29" presetID="1" presetClass="entr" presetSubtype="0" fill="hold" nodeType="with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B2B2B2"/>
                                      </p:to>
                                    </p:animClr>
                                  </p:subTnLst>
                                </p:cTn>
                              </p:par>
                              <p:par>
                                <p:cTn id="31" presetID="1" presetClass="entr" presetSubtype="0" fill="hold" nodeType="with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rgbClr val="B2B2B2"/>
                                      </p:to>
                                    </p:animClr>
                                  </p:subTnLst>
                                </p:cTn>
                              </p:par>
                              <p:par>
                                <p:cTn id="33" presetID="1" presetClass="entr" presetSubtype="0" fill="hold"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rgbClr val="B2B2B2"/>
                                      </p:to>
                                    </p:animClr>
                                  </p:subTnLst>
                                </p:cTn>
                              </p:par>
                              <p:par>
                                <p:cTn id="35" presetID="1" presetClass="entr" presetSubtype="0" fill="hold"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5" end="5"/>
                                            </p:txEl>
                                          </p:spTgt>
                                        </p:tgtEl>
                                        <p:attrNameLst>
                                          <p:attrName>ppt_c</p:attrName>
                                        </p:attrNameLst>
                                      </p:cBhvr>
                                      <p:to>
                                        <a:srgbClr val="B2B2B2"/>
                                      </p:to>
                                    </p:animClr>
                                  </p:subTnLst>
                                </p:cTn>
                              </p:par>
                              <p:par>
                                <p:cTn id="37" presetID="1" presetClass="entr" presetSubtype="0" fill="hold" nodeType="with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6" end="6"/>
                                            </p:txEl>
                                          </p:spTgt>
                                        </p:tgtEl>
                                        <p:attrNameLst>
                                          <p:attrName>ppt_c</p:attrName>
                                        </p:attrNameLst>
                                      </p:cBhvr>
                                      <p:to>
                                        <a:srgbClr val="B2B2B2"/>
                                      </p:to>
                                    </p:animClr>
                                  </p:subTnLst>
                                </p:cTn>
                              </p:par>
                              <p:par>
                                <p:cTn id="39" presetID="1" presetClass="entr" presetSubtype="0" fill="hold" nodeType="withEffect">
                                  <p:stCondLst>
                                    <p:cond delay="0"/>
                                  </p:stCondLst>
                                  <p:childTnLst>
                                    <p:set>
                                      <p:cBhvr>
                                        <p:cTn id="40" dur="1" fill="hold">
                                          <p:stCondLst>
                                            <p:cond delay="0"/>
                                          </p:stCondLst>
                                        </p:cTn>
                                        <p:tgtEl>
                                          <p:spTgt spid="4">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7" end="7"/>
                                            </p:txEl>
                                          </p:spTgt>
                                        </p:tgtEl>
                                        <p:attrNameLst>
                                          <p:attrName>ppt_c</p:attrName>
                                        </p:attrNameLst>
                                      </p:cBhvr>
                                      <p:to>
                                        <a:srgbClr val="B2B2B2"/>
                                      </p:to>
                                    </p:animClr>
                                  </p:subTnLst>
                                </p:cTn>
                              </p:par>
                              <p:par>
                                <p:cTn id="41" presetID="1" presetClass="entr" presetSubtype="0" fill="hold" nodeType="with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8" end="8"/>
                                            </p:txEl>
                                          </p:spTgt>
                                        </p:tgtEl>
                                        <p:attrNameLst>
                                          <p:attrName>ppt_c</p:attrName>
                                        </p:attrNameLst>
                                      </p:cBhvr>
                                      <p:to>
                                        <a:srgbClr val="B2B2B2"/>
                                      </p:to>
                                    </p:animClr>
                                  </p:subTnLst>
                                </p:cTn>
                              </p:par>
                              <p:par>
                                <p:cTn id="43" presetID="1" presetClass="entr" presetSubtype="0" fill="hold" nodeType="withEffect">
                                  <p:stCondLst>
                                    <p:cond delay="0"/>
                                  </p:stCondLst>
                                  <p:childTnLst>
                                    <p:set>
                                      <p:cBhvr>
                                        <p:cTn id="44" dur="1" fill="hold">
                                          <p:stCondLst>
                                            <p:cond delay="0"/>
                                          </p:stCondLst>
                                        </p:cTn>
                                        <p:tgtEl>
                                          <p:spTgt spid="4">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9" end="9"/>
                                            </p:txEl>
                                          </p:spTgt>
                                        </p:tgtEl>
                                        <p:attrNameLst>
                                          <p:attrName>ppt_c</p:attrName>
                                        </p:attrNameLst>
                                      </p:cBhvr>
                                      <p:to>
                                        <a:srgbClr val="B2B2B2"/>
                                      </p:to>
                                    </p:animClr>
                                  </p:subTnLst>
                                </p:cTn>
                              </p:par>
                              <p:par>
                                <p:cTn id="45" presetID="1" presetClass="entr" presetSubtype="0"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0" end="10"/>
                                            </p:txEl>
                                          </p:spTgt>
                                        </p:tgtEl>
                                        <p:attrNameLst>
                                          <p:attrName>ppt_c</p:attrName>
                                        </p:attrNameLst>
                                      </p:cBhvr>
                                      <p:to>
                                        <a:srgbClr val="B2B2B2"/>
                                      </p:to>
                                    </p:animClr>
                                  </p:subTnLst>
                                </p:cTn>
                              </p:par>
                              <p:par>
                                <p:cTn id="47" presetID="1" presetClass="entr" presetSubtype="0" fill="hold" nodeType="withEffect">
                                  <p:stCondLst>
                                    <p:cond delay="0"/>
                                  </p:stCondLst>
                                  <p:childTnLst>
                                    <p:set>
                                      <p:cBhvr>
                                        <p:cTn id="48" dur="1" fill="hold">
                                          <p:stCondLst>
                                            <p:cond delay="0"/>
                                          </p:stCondLst>
                                        </p:cTn>
                                        <p:tgtEl>
                                          <p:spTgt spid="4">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1" end="11"/>
                                            </p:txEl>
                                          </p:spTgt>
                                        </p:tgtEl>
                                        <p:attrNameLst>
                                          <p:attrName>ppt_c</p:attrName>
                                        </p:attrNameLst>
                                      </p:cBhvr>
                                      <p:to>
                                        <a:srgbClr val="B2B2B2"/>
                                      </p:to>
                                    </p:animClr>
                                  </p:subTnLst>
                                </p:cTn>
                              </p:par>
                              <p:par>
                                <p:cTn id="49" presetID="1" presetClass="entr" presetSubtype="0" fill="hold" nodeType="withEffect">
                                  <p:stCondLst>
                                    <p:cond delay="0"/>
                                  </p:stCondLst>
                                  <p:childTnLst>
                                    <p:set>
                                      <p:cBhvr>
                                        <p:cTn id="50" dur="1" fill="hold">
                                          <p:stCondLst>
                                            <p:cond delay="0"/>
                                          </p:stCondLst>
                                        </p:cTn>
                                        <p:tgtEl>
                                          <p:spTgt spid="4">
                                            <p:txEl>
                                              <p:pRg st="12" end="1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2" end="12"/>
                                            </p:txEl>
                                          </p:spTgt>
                                        </p:tgtEl>
                                        <p:attrNameLst>
                                          <p:attrName>ppt_c</p:attrName>
                                        </p:attrNameLst>
                                      </p:cBhvr>
                                      <p:to>
                                        <a:srgbClr val="B2B2B2"/>
                                      </p:to>
                                    </p:animClr>
                                  </p:sub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0" end="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
                                            <p:txEl>
                                              <p:pRg st="1" end="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
                                            <p:txEl>
                                              <p:pRg st="2" end="2"/>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926540"/>
            <a:ext cx="8229600" cy="1139825"/>
          </a:xfrm>
        </p:spPr>
        <p:txBody>
          <a:bodyPr>
            <a:normAutofit/>
          </a:bodyPr>
          <a:lstStyle/>
          <a:p>
            <a:pPr fontAlgn="auto">
              <a:spcAft>
                <a:spcPts val="0"/>
              </a:spcAft>
              <a:defRPr/>
            </a:pPr>
            <a:r>
              <a:rPr lang="en-US" sz="4000" b="1" cap="none" dirty="0">
                <a:solidFill>
                  <a:schemeClr val="accent4"/>
                </a:solidFill>
              </a:rPr>
              <a:t>How Irlen Can Affect Perception</a:t>
            </a:r>
          </a:p>
        </p:txBody>
      </p:sp>
      <p:sp>
        <p:nvSpPr>
          <p:cNvPr id="3"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ngeographic"/>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0994" y="829340"/>
            <a:ext cx="8102011" cy="57203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Rectangle 2"/>
          <p:cNvSpPr>
            <a:spLocks noGrp="1" noChangeArrowheads="1"/>
          </p:cNvSpPr>
          <p:nvPr>
            <p:ph type="title"/>
          </p:nvPr>
        </p:nvSpPr>
        <p:spPr>
          <a:xfrm>
            <a:off x="152400" y="0"/>
            <a:ext cx="8534400" cy="1139825"/>
          </a:xfrm>
        </p:spPr>
        <p:txBody>
          <a:bodyPr>
            <a:normAutofit/>
          </a:bodyPr>
          <a:lstStyle/>
          <a:p>
            <a:pPr>
              <a:defRPr/>
            </a:pPr>
            <a:r>
              <a:rPr lang="en-US" sz="4000" b="1" cap="none" dirty="0" smtClean="0">
                <a:solidFill>
                  <a:schemeClr val="accent4"/>
                </a:solidFill>
              </a:rPr>
              <a:t>Environmental Distortions</a:t>
            </a:r>
            <a:endParaRPr lang="en-US" sz="4000" b="1" cap="none" dirty="0">
              <a:solidFill>
                <a:schemeClr val="accent4"/>
              </a:solidFill>
            </a:endParaRPr>
          </a:p>
        </p:txBody>
      </p:sp>
      <p:sp>
        <p:nvSpPr>
          <p:cNvPr id="5" name="Footer Placeholder 4"/>
          <p:cNvSpPr>
            <a:spLocks noGrp="1"/>
          </p:cNvSpPr>
          <p:nvPr>
            <p:ph type="ftr" sz="quarter" idx="4294967295"/>
          </p:nvPr>
        </p:nvSpPr>
        <p:spPr>
          <a:xfrm>
            <a:off x="7239000" y="6621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clipartist.info/RSS/openclipart.org/2011/October/09-Sunday/hi_def_television-1979px.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8381" y="1424770"/>
            <a:ext cx="7107237" cy="5491140"/>
          </a:xfrm>
          <a:prstGeom prst="rect">
            <a:avLst/>
          </a:prstGeom>
          <a:noFill/>
          <a:extLst>
            <a:ext uri="{909E8E84-426E-40dd-AFC4-6F175D3DCCD1}">
              <a14:hiddenFill xmlns:a14="http://schemas.microsoft.com/office/drawing/2010/main">
                <a:solidFill>
                  <a:srgbClr val="FFFFFF"/>
                </a:solidFill>
              </a14:hiddenFill>
            </a:ext>
          </a:extLst>
        </p:spPr>
      </p:pic>
      <p:sp>
        <p:nvSpPr>
          <p:cNvPr id="12290" name="Rectangle 2"/>
          <p:cNvSpPr>
            <a:spLocks noGrp="1" noChangeArrowheads="1"/>
          </p:cNvSpPr>
          <p:nvPr>
            <p:ph type="title"/>
          </p:nvPr>
        </p:nvSpPr>
        <p:spPr>
          <a:xfrm>
            <a:off x="152400" y="242887"/>
            <a:ext cx="8229600" cy="1139825"/>
          </a:xfrm>
        </p:spPr>
        <p:txBody>
          <a:bodyPr>
            <a:normAutofit/>
          </a:bodyPr>
          <a:lstStyle/>
          <a:p>
            <a:pPr>
              <a:defRPr/>
            </a:pPr>
            <a:r>
              <a:rPr lang="en-US" sz="4000" b="1" cap="none" dirty="0" smtClean="0">
                <a:solidFill>
                  <a:schemeClr val="accent4"/>
                </a:solidFill>
              </a:rPr>
              <a:t>Print Distortions</a:t>
            </a:r>
            <a:endParaRPr lang="en-US" sz="4000" b="1" cap="none" dirty="0">
              <a:solidFill>
                <a:schemeClr val="accent4"/>
              </a:solidFill>
            </a:endParaRPr>
          </a:p>
        </p:txBody>
      </p:sp>
      <p:sp>
        <p:nvSpPr>
          <p:cNvPr id="2" name="TextBox 1"/>
          <p:cNvSpPr txBox="1"/>
          <p:nvPr/>
        </p:nvSpPr>
        <p:spPr>
          <a:xfrm>
            <a:off x="1866900" y="3365500"/>
            <a:ext cx="5397500" cy="954107"/>
          </a:xfrm>
          <a:prstGeom prst="rect">
            <a:avLst/>
          </a:prstGeom>
          <a:noFill/>
        </p:spPr>
        <p:txBody>
          <a:bodyPr wrap="square" rtlCol="0">
            <a:spAutoFit/>
          </a:bodyPr>
          <a:lstStyle/>
          <a:p>
            <a:pPr algn="ctr"/>
            <a:r>
              <a:rPr lang="en-US" sz="2800" dirty="0" smtClean="0">
                <a:latin typeface="Arial Black" panose="020B0A04020102020204" pitchFamily="34" charset="0"/>
                <a:hlinkClick r:id="rId4"/>
              </a:rPr>
              <a:t>WATCH PRINT DISTORTIONS</a:t>
            </a:r>
            <a:endParaRPr lang="en-US" sz="2800" dirty="0">
              <a:latin typeface="Arial Black" panose="020B0A04020102020204" pitchFamily="34" charset="0"/>
            </a:endParaRPr>
          </a:p>
        </p:txBody>
      </p:sp>
      <p:sp>
        <p:nvSpPr>
          <p:cNvPr id="3" name="AutoShape 2" descr="data:image/jpeg;base64,/9j/4AAQSkZJRgABAQAAAQABAAD/2wCEAAkGBw0MDAwNDQwNDA0MDA0MDA0NDQ8MDQwMFBEWFhQRFBQYKCggGBolHBQUITEhJSkrOi4uFx8zODMtOSgtLisBCgoKDgwNFAwMFyscFBwrMSw3NzIsLCsrKys3LCwrNywsKysrNzcrKysrKysrKyssNywsLCsrKyssKysrKywrK//AABEIALwBDAMBIgACEQEDEQH/xAAcAAEAAgMBAQEAAAAAAAAAAAAABAcDBQYIAQL/xABOEAABAwEBBhAKBgoCAwAAAAAAAQIDBAURE1JTkdEGBxIVFyExNFVyc3STorGyCDI1Q1GBkpSz0hZBQmHBwhQiRWJkcYSVoaMjgyQlM//EABYBAQEBAAAAAAAAAAAAAAAAAAABAv/EABYRAQEBAAAAAAAAAAAAAAAAAAARAf/aAAwDAQACEQMRAD8AvEAwV0yxQzSNRFWOKSREXcVWtVURcgGcFC1GnvWRSyRrQUz729zNUl8ZqtSty7curc3D4mn3WLuWZAt3cuOkUC+wUFs/VXB1P7cg2fqvg6n9uQC/QUFs/VfB1P7cg2fqvg6n9uQC/QUFs/VfB1P7cg2fqvg6n9uQC/QUFs/VfB1P7ch82fqvg6n9uQC/gUDs/VfB1P7cg2fqvg6n9uQC/gUDs/VfB1P7cg2fqvg6n9uQC/gUDs/VfB1P0kg2fqvg6n9uQC/gUDs/VfB1P0kg2fqvg6n6SQC/gUDs/VfB1N0kg2fqvg6m6SQC/gUDs/VnB1N0kh82fqzg6m6SQC/wUBs/VnB1N0kg2fqzg6m6SQC/wUBs/VnB1N0kg2fqzg6m6SQC/wAFAbP1ZwdTdJINn6s4OpukkAv8FAbP1ZwdTe3IdnpW6ZFVb9VUQzU0EDIYUkRYtWrlcrkTbVVXa3fqAswAACNae9qjkJe4pJI1p72qOQl7igeMrTbdrahvpqpU/wBikmC1axjEhiklvcV1rUaiLqdt313LqeMpirfKEvPH/FUzWX57jp+JRr7w/EyZFzC8PxMmRcxvgIlaG8PxMmRcwvD8TJkXMb4CFaG8PxMmRcwvD8TJkXMb4CFaG8PxMmRcwvD8TJkXMb4CFaG8PxMmRcwvD8TJkXMb4CFaG8PxMmRcwvD8TJkXMb4CFaG8OxMmRcwvDsTJkXMb4CFaG8OxMmRcwvDsTJkXMb4CFaG8OxMmRcwvDsTJkXMb4CFaG8OxMmRcwvDsTJkXMb4CFaG8OxMmRcwvDsTJkXMb4CFaG8OxMmRcwvDsTJkXMb4CFaG8OxMmRcwvDsTJkXMb4CFc+5ialVuKitcjVRfvRcxbvg27+tDm8XeUqeXcn5Zv5y2PBt39aPN4u84K9AgAgEa097VHIS9xSSRrT3tUchL3FA8bVnlCXnj/AIqmay92bj5zDWeUJeeP+Kpmsvdm46fiVE4AFQAAAAAAAAAAAAAAAAAAAAAAAAAAAAAAABpJdyflm/nLY8G3f1o83i7zip5dyflm/nLY8G3f1o83i7ziNPQIAIBGtPe1RyEvcUkka097VHIS9xQPG1b5Ql54/wCKplsvdm4+cxVvlCXnj/iqZrL3ZuOn4lROABUAAAAAAAAAAAAAAAAAAAAAAAAAAAAAAAAaSXcn5Zv5i2PBt39aPN4u84qeXxZ+Wb+Ytjwbd/WjzeLvOI09AgAgEa097VHIS9xSSRrT3tUchL3FA8bVvlCbnj/iqZbL3ZuOn4mKt8oTc8f8VTNZe7Nx85cROABUAAAAAAAAAAAAAAAAAAAAAAAAAAAAAAAAaSXcn5Zva4tjwbd/WjzeLvOKnl8Wflm9ri2PBt39aPN4u84jT0CACARrT3tUchL3FJJGtPe1RyEvcUDxtW+UJueP+Kpmsvdm4+cw13lCbnknxVM1l+e4+cuInAAqAAAAAAAAAAAAAAAAAAAAAAAAAAAAAAAANJJ4tRyre1xbHg27+tHm8XecVRJ4tRyre1xa/g27+tHm8XecRp6BABAI1p72qOQl7ikkjWnvao5CXuKB42rvKE3PJPiqZrL89x85hrvKE3PJPiqZrL89x85cROABUAAAAAAAAAAAAAAAAAAAAAAAAAAAAAAAAaWTxajlW9ri1/Bt39aPN4u84qiTxajlW9ri1/Bt39aPN4u84jT0CACARrT3tUchL3FJJGtPe1RyEvcUDxtXeUJueSfFUzWX57j5zDXeUJueSfFUzWX53j5y4icACoAAAAAAAAAAAAAAAAAAAAAAAAAAAAAAAA0sni1HKt7XFr+Dbv60ebxd5xVEni1HKt7XFr+Dbv60ebxd5xGnoEAEAjWnvao5CXuKSSNae9qjkJe4oHjau8oTc8k+KpmsvzvHzmCvX/2E3PJPiqfaKpZGsqPW5dftbSr6So2gIuuEOH1XH3XCHD6riiSCLrhDh9Vw1whw+q4CUCNrhDh9Vx81whw+q4CUCNrhDh9Vx81whw+q4CUCLrhDh9Vx91whw+q4CSCLrhDh9Vx91whw+q4CSCNrhDh9Vx81whw+q4IlAja4Q4fVcNcIcPquAkgi64Q4fVcNcIcPquCpQI2uEOH1XHzXCHD6rgJQIuuEOH1XDXCHD6rgJQIuuEOH1XDXCHD6rgiUCLrhDh9Vw1whw+q4K18ni1HKt7XFr+Dbv60ebxd5xUz3IrZlTcdI1U/l+sWz4Nu/rR5vF3nEV6BABAItqb2qOQl7ikowVuqvM2oYkj70/UxqtxHu1K3G3fqu7gHjW14ZErKq41dqpmuLc/fUwpLOm1qU9cUar2FrVFqRse98tjWpCr3uc5JbNX9VVW6qXVIrtF9mNW4+F7FTdR1NC1U9SqVFaX6owW9DHmF+qMFvQx5izW6L7JX7P+in+Yzs0UWUv2H+qCl+YQqq79UYLehjzC/VGC3oY8xbTdEVlL9iX3el+YyJb9k4uf1U9J8whVQ36owW9DHmF+qMFvQx5i4225ZC7sdT7tSfMZW2zY2DVe60ucsKpe/VGC3oY8wv1Rgt6GPMXUlsWLg1nulJ8wW2rDRLqpWJ/SUnzCFUrfqjBToY8wv1Rgp0MeYuR+iTQ+3d/T/VQ0y/iZG6ILAVLv8A51z76SkRcl26SFUvfqjBToY8xJs1r5pmsmlZTRqkjnTOp2PRmpYrkTUol1VVURET0qhb30hsD013uVLnH0hsD013uVNnEKrRbEl4Tsjcu/8A0bu+jxDFVWVJFE+RK+zZXM20ihVr5Hp9epRWpdXc/wA+gtD6Q2B/H+50ucfSKwP4/wBzpc4hVMX2owU6GPML9Pgp0MeYub6RWB/H+50mcfSKwPRX+50mcQqmb7Pgp0MeYX2fBToY8xcv0isD0V/udJ8x9bb9gu2kSuu/fSUifmEKpm+z4KdDHmF9qMFOhjzF0rbFjfVHWr/S0fzHxLXshUVUirNrdu09En5tssKpe+z4KdDHmF9nwU6KPMXG63LJxVV66aj+Yxut6ysVUeuno/mJCqgvs+CnQx5hfZ8FOijzFtu0Q2WnmpvXBSfMYnaJrLTzb/XDS/MIVVN9nwU6KPML7Pgp0UeYs9+i2yk+zlhps5idoxspPN3f+iDOIVWMl+futyMa1P8ABbvg4xubW2grm3EWCJE2rm3qlUiR6I6SVP8Ajs+plRdxYqFsl31od1pV1D3VVQ1tl1lLG6FJHVFTTLSs1bVuNjbd8ZV1bl+7U/eBZwAIoAAB8c1F2lRFT70un0ARJLNpn+PTQP40LHdqESbQvZcm1JZdBIn79HA7tQ2wA0D9BFiO3bHs31UUDexCO/S8sF27ZFGnFiRnYdOAORk0srAdu2bGnEmqI+65CJU6WGhuNqvko1ibhOr6xjbvredycjot0L19bOk9FaiUi3m9PhlpWVEbriquqa+6j4129u4q3doCmtNayrEo1gbZkU8Tkcv6RJfKiRipcW43/lVVRdzbuFe6uLGSZC3LV0o7clcrlqKKW79qOqmgcvqVi9qmom0pbZZcu0N/9OoqKFyr636lSoru+R42XIL6zGy5DuJNKu1kXyXO1PQjqeX/AC2b8DBJpZWi3ds+0E4kcbuxygcbfm42TIL+3GyZDqnaXten7OtX1UjndiGF2gStTds62PVZ8zuxArm7+3GyZEF/bjZMh0P0IrODrZ/ttT8p9TQTWcHW1/ban5QOevzcbLkF+ZjJch0KaCKzg22v7bUfKSI9L6ud+zrW9dG9vagRy99jxkovsWHL/k7FmlpaTrmps2s/7IUTtkaZ4tK61/s2VOqruKrqKP4krgOIY6FXImqlct1P1Uu3V+4vzQzoP0K1lNAv6NI2RWMSRs1ZWRXZbm2l1H6m6q3dpFOHg0o7bfqV/R0g/dkraeNE/mkKOOr0P6W1v0y+UaGkaqXF1DZa11z72uRjVA7FulbofT9nXeNVVbu15nZpb2A39lUy8ZHv7VN5YVnuo6SGnfO+pfE1UfM9rY1kcrlctxrdpqbdxGpuIiITyK5xmgOw27lj0Hrpo3dqEiLQhY7FutsizWqn1pQ06Ll1JuwBCisejj8SjpmcWCNvYhKZExvisa3+TUQ/YAAAAAAAAAAAAAAAAAAAAAAAAAAAAAAAAAAAAAAAAAAAAAAAAAAA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w0MDAwNDQwNDA0MDA0MDA0NDQ8MDQwMFBEWFhQRFBQYKCggGBolHBQUITEhJSkrOi4uFx8zODMtOSgtLisBCgoKDgwNFAwMFyscFBwrMSw3NzIsLCsrKys3LCwrNywsKysrNzcrKysrKysrKyssNywsLCsrKyssKysrKywrK//AABEIALwBDAMBIgACEQEDEQH/xAAcAAEAAgMBAQEAAAAAAAAAAAAABAcDBQYIAQL/xABOEAABAwEBBhAKBgoCAwAAAAAAAQIDBAURE1JTkdEGBxIVFyExNFVyc3STorGyCDI1Q1GBkpSz0hZBQmHBwhQiRWJkcYSVoaMjgyQlM//EABYBAQEBAAAAAAAAAAAAAAAAAAABAv/EABYRAQEBAAAAAAAAAAAAAAAAAAARAf/aAAwDAQACEQMRAD8AvEAwV0yxQzSNRFWOKSREXcVWtVURcgGcFC1GnvWRSyRrQUz729zNUl8ZqtSty7curc3D4mn3WLuWZAt3cuOkUC+wUFs/VXB1P7cg2fqvg6n9uQC/QUFs/VfB1P7cg2fqvg6n9uQC/QUFs/VfB1P7cg2fqvg6n9uQC/QUFs/VfB1P7ch82fqvg6n9uQC/gUDs/VfB1P7cg2fqvg6n9uQC/gUDs/VfB1P7cg2fqvg6n9uQC/gUDs/VfB1P0kg2fqvg6n9uQC/gUDs/VfB1P0kg2fqvg6n6SQC/gUDs/VfB1N0kg2fqvg6m6SQC/gUDs/VnB1N0kh82fqzg6m6SQC/wUBs/VnB1N0kg2fqzg6m6SQC/wUBs/VnB1N0kg2fqzg6m6SQC/wAFAbP1ZwdTdJINn6s4OpukkAv8FAbP1ZwdTe3IdnpW6ZFVb9VUQzU0EDIYUkRYtWrlcrkTbVVXa3fqAswAACNae9qjkJe4pJI1p72qOQl7igeMrTbdrahvpqpU/wBikmC1axjEhiklvcV1rUaiLqdt313LqeMpirfKEvPH/FUzWX57jp+JRr7w/EyZFzC8PxMmRcxvgIlaG8PxMmRcwvD8TJkXMb4CFaG8PxMmRcwvD8TJkXMb4CFaG8PxMmRcwvD8TJkXMb4CFaG8PxMmRcwvD8TJkXMb4CFaG8PxMmRcwvD8TJkXMb4CFaG8OxMmRcwvDsTJkXMb4CFaG8OxMmRcwvDsTJkXMb4CFaG8OxMmRcwvDsTJkXMb4CFaG8OxMmRcwvDsTJkXMb4CFaG8OxMmRcwvDsTJkXMb4CFaG8OxMmRcwvDsTJkXMb4CFaG8OxMmRcwvDsTJkXMb4CFc+5ialVuKitcjVRfvRcxbvg27+tDm8XeUqeXcn5Zv5y2PBt39aPN4u84K9AgAgEa097VHIS9xSSRrT3tUchL3FA8bVnlCXnj/AIqmay92bj5zDWeUJeeP+Kpmsvdm46fiVE4AFQAAAAAAAAAAAAAAAAAAAAAAAAAAAAAAABpJdyflm/nLY8G3f1o83i7zip5dyflm/nLY8G3f1o83i7ziNPQIAIBGtPe1RyEvcUkka097VHIS9xQPG1b5Ql54/wCKplsvdm4+cxVvlCXnj/iqZrL3ZuOn4lROABUAAAAAAAAAAAAAAAAAAAAAAAAAAAAAAAAaSXcn5Zv5i2PBt39aPN4u84qeXxZ+Wb+Ytjwbd/WjzeLvOI09AgAgEa097VHIS9xSSRrT3tUchL3FA8bVvlCbnj/iqZbL3ZuOn4mKt8oTc8f8VTNZe7Nx85cROABUAAAAAAAAAAAAAAAAAAAAAAAAAAAAAAAAaSXcn5Zva4tjwbd/WjzeLvOKnl8Wflm9ri2PBt39aPN4u84jT0CACARrT3tUchL3FJJGtPe1RyEvcUDxtW+UJueP+Kpmsvdm4+cw13lCbnknxVM1l+e4+cuInAAqAAAAAAAAAAAAAAAAAAAAAAAAAAAAAAAANJJ4tRyre1xbHg27+tHm8XecVRJ4tRyre1xa/g27+tHm8XecRp6BABAI1p72qOQl7ikkjWnvao5CXuKB42rvKE3PJPiqZrL89x85hrvKE3PJPiqZrL89x85cROABUAAAAAAAAAAAAAAAAAAAAAAAAAAAAAAAAaWTxajlW9ri1/Bt39aPN4u84qiTxajlW9ri1/Bt39aPN4u84jT0CACARrT3tUchL3FJJGtPe1RyEvcUDxtXeUJueSfFUzWX57j5zDXeUJueSfFUzWX53j5y4icACoAAAAAAAAAAAAAAAAAAAAAAAAAAAAAAAA0sni1HKt7XFr+Dbv60ebxd5xVEni1HKt7XFr+Dbv60ebxd5xGnoEAEAjWnvao5CXuKSSNae9qjkJe4oHjau8oTc8k+KpmsvzvHzmCvX/2E3PJPiqfaKpZGsqPW5dftbSr6So2gIuuEOH1XH3XCHD6riiSCLrhDh9Vw1whw+q4CUCNrhDh9Vx81whw+q4CUCNrhDh9Vx81whw+q4CUCLrhDh9Vx91whw+q4CSCLrhDh9Vx91whw+q4CSCNrhDh9Vx81whw+q4IlAja4Q4fVcNcIcPquAkgi64Q4fVcNcIcPquCpQI2uEOH1XHzXCHD6rgJQIuuEOH1XDXCHD6rgJQIuuEOH1XDXCHD6rgiUCLrhDh9Vw1whw+q4K18ni1HKt7XFr+Dbv60ebxd5xUz3IrZlTcdI1U/l+sWz4Nu/rR5vF3nEV6BABAItqb2qOQl7ikowVuqvM2oYkj70/UxqtxHu1K3G3fqu7gHjW14ZErKq41dqpmuLc/fUwpLOm1qU9cUar2FrVFqRse98tjWpCr3uc5JbNX9VVW6qXVIrtF9mNW4+F7FTdR1NC1U9SqVFaX6owW9DHmF+qMFvQx5izW6L7JX7P+in+Yzs0UWUv2H+qCl+YQqq79UYLehjzC/VGC3oY8xbTdEVlL9iX3el+YyJb9k4uf1U9J8whVQ36owW9DHmF+qMFvQx5i4225ZC7sdT7tSfMZW2zY2DVe60ucsKpe/VGC3oY8wv1Rgt6GPMXUlsWLg1nulJ8wW2rDRLqpWJ/SUnzCFUrfqjBToY8wv1Rgp0MeYuR+iTQ+3d/T/VQ0y/iZG6ILAVLv8A51z76SkRcl26SFUvfqjBToY8xJs1r5pmsmlZTRqkjnTOp2PRmpYrkTUol1VVURET0qhb30hsD013uVLnH0hsD013uVNnEKrRbEl4Tsjcu/8A0bu+jxDFVWVJFE+RK+zZXM20ihVr5Hp9epRWpdXc/wA+gtD6Q2B/H+50ucfSKwP4/wBzpc4hVMX2owU6GPML9Pgp0MeYub6RWB/H+50mcfSKwPRX+50mcQqmb7Pgp0MeYX2fBToY8xcv0isD0V/udJ8x9bb9gu2kSuu/fSUifmEKpm+z4KdDHmF9qMFOhjzF0rbFjfVHWr/S0fzHxLXshUVUirNrdu09En5tssKpe+z4KdDHmF9nwU6KPMXG63LJxVV66aj+Yxut6ysVUeuno/mJCqgvs+CnQx5hfZ8FOijzFtu0Q2WnmpvXBSfMYnaJrLTzb/XDS/MIVVN9nwU6KPML7Pgp0UeYs9+i2yk+zlhps5idoxspPN3f+iDOIVWMl+futyMa1P8ABbvg4xubW2grm3EWCJE2rm3qlUiR6I6SVP8Ajs+plRdxYqFsl31od1pV1D3VVQ1tl1lLG6FJHVFTTLSs1bVuNjbd8ZV1bl+7U/eBZwAIoAAB8c1F2lRFT70un0ARJLNpn+PTQP40LHdqESbQvZcm1JZdBIn79HA7tQ2wA0D9BFiO3bHs31UUDexCO/S8sF27ZFGnFiRnYdOAORk0srAdu2bGnEmqI+65CJU6WGhuNqvko1ibhOr6xjbvredycjot0L19bOk9FaiUi3m9PhlpWVEbriquqa+6j4129u4q3doCmtNayrEo1gbZkU8Tkcv6RJfKiRipcW43/lVVRdzbuFe6uLGSZC3LV0o7clcrlqKKW79qOqmgcvqVi9qmom0pbZZcu0N/9OoqKFyr636lSoru+R42XIL6zGy5DuJNKu1kXyXO1PQjqeX/AC2b8DBJpZWi3ds+0E4kcbuxygcbfm42TIL+3GyZDqnaXten7OtX1UjndiGF2gStTds62PVZ8zuxArm7+3GyZEF/bjZMh0P0IrODrZ/ttT8p9TQTWcHW1/ban5QOevzcbLkF+ZjJch0KaCKzg22v7bUfKSI9L6ud+zrW9dG9vagRy99jxkovsWHL/k7FmlpaTrmps2s/7IUTtkaZ4tK61/s2VOqruKrqKP4krgOIY6FXImqlct1P1Uu3V+4vzQzoP0K1lNAv6NI2RWMSRs1ZWRXZbm2l1H6m6q3dpFOHg0o7bfqV/R0g/dkraeNE/mkKOOr0P6W1v0y+UaGkaqXF1DZa11z72uRjVA7FulbofT9nXeNVVbu15nZpb2A39lUy8ZHv7VN5YVnuo6SGnfO+pfE1UfM9rY1kcrlctxrdpqbdxGpuIiITyK5xmgOw27lj0Hrpo3dqEiLQhY7FutsizWqn1pQ06Ll1JuwBCisejj8SjpmcWCNvYhKZExvisa3+TUQ/YAAAAAAAAAAAAAAAAAAAAAAAAAAAAAAAAAAAAAAAAAAAAAAAAAAAD//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891" name="Picture 6" descr="Picture1"/>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t="7628" r="50000" b="3572"/>
          <a:stretch/>
        </p:blipFill>
        <p:spPr bwMode="auto">
          <a:xfrm>
            <a:off x="549404" y="458978"/>
            <a:ext cx="4022596" cy="608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00" y="6539029"/>
            <a:ext cx="4419600" cy="246221"/>
          </a:xfrm>
          <a:prstGeom prst="rect">
            <a:avLst/>
          </a:prstGeom>
          <a:noFill/>
        </p:spPr>
        <p:txBody>
          <a:bodyPr wrap="square" rtlCol="0">
            <a:spAutoFit/>
          </a:bodyPr>
          <a:lstStyle/>
          <a:p>
            <a:r>
              <a:rPr lang="en-US" sz="1000" dirty="0" smtClean="0">
                <a:solidFill>
                  <a:schemeClr val="bg1"/>
                </a:solidFill>
              </a:rPr>
              <a:t>©2013 Perceptual Development Corporation</a:t>
            </a:r>
            <a:endParaRPr lang="en-US" sz="1000" dirty="0">
              <a:solidFill>
                <a:schemeClr val="bg1"/>
              </a:solidFill>
            </a:endParaRPr>
          </a:p>
        </p:txBody>
      </p:sp>
      <p:sp>
        <p:nvSpPr>
          <p:cNvPr id="5" name="TextBox 4"/>
          <p:cNvSpPr txBox="1"/>
          <p:nvPr/>
        </p:nvSpPr>
        <p:spPr>
          <a:xfrm>
            <a:off x="2365738" y="35449"/>
            <a:ext cx="4419600" cy="584775"/>
          </a:xfrm>
          <a:prstGeom prst="rect">
            <a:avLst/>
          </a:prstGeom>
          <a:noFill/>
        </p:spPr>
        <p:txBody>
          <a:bodyPr wrap="square" rtlCol="0">
            <a:spAutoFit/>
          </a:bodyPr>
          <a:lstStyle/>
          <a:p>
            <a:pPr algn="ctr" fontAlgn="auto">
              <a:spcAft>
                <a:spcPts val="0"/>
              </a:spcAft>
              <a:defRPr/>
            </a:pPr>
            <a:r>
              <a:rPr lang="en-US" sz="3200" b="1" dirty="0">
                <a:solidFill>
                  <a:srgbClr val="FFA94A"/>
                </a:solidFill>
                <a:effectLst>
                  <a:outerShdw blurRad="38100" dist="38100" dir="2700000" algn="tl">
                    <a:srgbClr val="000000">
                      <a:alpha val="43137"/>
                    </a:srgbClr>
                  </a:outerShdw>
                </a:effectLst>
                <a:latin typeface="+mj-lt"/>
              </a:rPr>
              <a:t>RIVERS</a:t>
            </a:r>
          </a:p>
        </p:txBody>
      </p:sp>
      <p:pic>
        <p:nvPicPr>
          <p:cNvPr id="7" name="Picture 6" descr="Picture1"/>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t="7628" r="50000" b="3572"/>
          <a:stretch/>
        </p:blipFill>
        <p:spPr bwMode="auto">
          <a:xfrm>
            <a:off x="4455097" y="458978"/>
            <a:ext cx="4022596" cy="6080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5" name="Picture 5" descr="Picture1"/>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1" t="12257" r="1186" b="6111"/>
          <a:stretch/>
        </p:blipFill>
        <p:spPr bwMode="auto">
          <a:xfrm rot="-60000">
            <a:off x="693914" y="838587"/>
            <a:ext cx="7900235" cy="5598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52400" y="6539029"/>
            <a:ext cx="4419600" cy="246221"/>
          </a:xfrm>
          <a:prstGeom prst="rect">
            <a:avLst/>
          </a:prstGeom>
          <a:noFill/>
        </p:spPr>
        <p:txBody>
          <a:bodyPr wrap="square" rtlCol="0">
            <a:spAutoFit/>
          </a:bodyPr>
          <a:lstStyle/>
          <a:p>
            <a:r>
              <a:rPr lang="en-US" sz="1000" dirty="0" smtClean="0">
                <a:solidFill>
                  <a:schemeClr val="bg1"/>
                </a:solidFill>
              </a:rPr>
              <a:t>©2013 Perceptual Development Corporation</a:t>
            </a:r>
            <a:endParaRPr lang="en-US" sz="1000" dirty="0">
              <a:solidFill>
                <a:schemeClr val="bg1"/>
              </a:solidFill>
            </a:endParaRPr>
          </a:p>
        </p:txBody>
      </p:sp>
      <p:sp>
        <p:nvSpPr>
          <p:cNvPr id="5" name="TextBox 4"/>
          <p:cNvSpPr txBox="1"/>
          <p:nvPr/>
        </p:nvSpPr>
        <p:spPr>
          <a:xfrm>
            <a:off x="2365738" y="35449"/>
            <a:ext cx="4419600" cy="584775"/>
          </a:xfrm>
          <a:prstGeom prst="rect">
            <a:avLst/>
          </a:prstGeom>
          <a:noFill/>
        </p:spPr>
        <p:txBody>
          <a:bodyPr wrap="square" rtlCol="0">
            <a:spAutoFit/>
          </a:bodyPr>
          <a:lstStyle/>
          <a:p>
            <a:pPr algn="ctr"/>
            <a:r>
              <a:rPr lang="en-US" sz="3200" b="1" dirty="0">
                <a:solidFill>
                  <a:srgbClr val="FFA94A"/>
                </a:solidFill>
                <a:effectLst>
                  <a:outerShdw blurRad="38100" dist="38100" dir="2700000" algn="tl">
                    <a:srgbClr val="000000">
                      <a:alpha val="43137"/>
                    </a:srgbClr>
                  </a:outerShdw>
                </a:effectLst>
                <a:latin typeface="+mj-lt"/>
              </a:rPr>
              <a:t>WASHOUT</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938" name="Picture 4" descr="Distortion - Blurry P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43333" y="446570"/>
            <a:ext cx="6180211" cy="6198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2400" y="6539029"/>
            <a:ext cx="4419600" cy="246221"/>
          </a:xfrm>
          <a:prstGeom prst="rect">
            <a:avLst/>
          </a:prstGeom>
          <a:noFill/>
        </p:spPr>
        <p:txBody>
          <a:bodyPr wrap="square" rtlCol="0">
            <a:spAutoFit/>
          </a:bodyPr>
          <a:lstStyle/>
          <a:p>
            <a:r>
              <a:rPr lang="en-US" sz="1000" dirty="0" smtClean="0">
                <a:solidFill>
                  <a:schemeClr val="bg1"/>
                </a:solidFill>
              </a:rPr>
              <a:t>©2013 Perceptual Development Corporation</a:t>
            </a:r>
            <a:endParaRPr lang="en-US" sz="1000" dirty="0">
              <a:solidFill>
                <a:schemeClr val="bg1"/>
              </a:solidFill>
            </a:endParaRPr>
          </a:p>
        </p:txBody>
      </p:sp>
      <p:sp>
        <p:nvSpPr>
          <p:cNvPr id="5" name="TextBox 4"/>
          <p:cNvSpPr txBox="1"/>
          <p:nvPr/>
        </p:nvSpPr>
        <p:spPr>
          <a:xfrm>
            <a:off x="2365738" y="35449"/>
            <a:ext cx="4419600" cy="584775"/>
          </a:xfrm>
          <a:prstGeom prst="rect">
            <a:avLst/>
          </a:prstGeom>
          <a:noFill/>
        </p:spPr>
        <p:txBody>
          <a:bodyPr wrap="square" rtlCol="0">
            <a:spAutoFit/>
          </a:bodyPr>
          <a:lstStyle/>
          <a:p>
            <a:pPr algn="ctr"/>
            <a:r>
              <a:rPr lang="en-US" sz="3200" b="1" dirty="0">
                <a:solidFill>
                  <a:srgbClr val="FFA94A"/>
                </a:solidFill>
                <a:effectLst>
                  <a:outerShdw blurRad="38100" dist="38100" dir="2700000" algn="tl">
                    <a:srgbClr val="000000">
                      <a:alpha val="43137"/>
                    </a:srgbClr>
                  </a:outerShdw>
                </a:effectLst>
                <a:latin typeface="+mj-lt"/>
              </a:rPr>
              <a:t>BLURRY</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0"/>
            <a:ext cx="8991600" cy="1139825"/>
          </a:xfrm>
        </p:spPr>
        <p:txBody>
          <a:bodyPr>
            <a:noAutofit/>
          </a:bodyPr>
          <a:lstStyle/>
          <a:p>
            <a:pPr eaLnBrk="1" fontAlgn="auto" hangingPunct="1">
              <a:spcAft>
                <a:spcPts val="0"/>
              </a:spcAft>
              <a:defRPr/>
            </a:pPr>
            <a:r>
              <a:rPr lang="en-US" sz="4000" b="1" cap="none" dirty="0" smtClean="0">
                <a:solidFill>
                  <a:schemeClr val="accent4"/>
                </a:solidFill>
              </a:rPr>
              <a:t>What Is A Perceptual Processing Difficulty?</a:t>
            </a:r>
          </a:p>
        </p:txBody>
      </p:sp>
      <p:sp>
        <p:nvSpPr>
          <p:cNvPr id="14339" name="Rectangle 3"/>
          <p:cNvSpPr>
            <a:spLocks noGrp="1" noChangeArrowheads="1"/>
          </p:cNvSpPr>
          <p:nvPr>
            <p:ph type="body" sz="half" idx="1"/>
          </p:nvPr>
        </p:nvSpPr>
        <p:spPr>
          <a:xfrm>
            <a:off x="614362" y="1575450"/>
            <a:ext cx="7805737" cy="4572000"/>
          </a:xfrm>
        </p:spPr>
        <p:txBody>
          <a:bodyPr>
            <a:normAutofit/>
          </a:bodyPr>
          <a:lstStyle/>
          <a:p>
            <a:pPr marL="571500" indent="-457200" fontAlgn="base">
              <a:spcBef>
                <a:spcPts val="2400"/>
              </a:spcBef>
              <a:spcAft>
                <a:spcPct val="0"/>
              </a:spcAft>
              <a:buClr>
                <a:schemeClr val="accent3"/>
              </a:buClr>
              <a:defRPr/>
            </a:pPr>
            <a:r>
              <a:rPr lang="en-US" sz="2800" i="0" dirty="0" smtClean="0">
                <a:latin typeface="Century Gothic" pitchFamily="34" charset="0"/>
              </a:rPr>
              <a:t>A </a:t>
            </a:r>
            <a:r>
              <a:rPr lang="en-US" sz="2800" i="0" dirty="0">
                <a:latin typeface="Century Gothic" pitchFamily="34" charset="0"/>
              </a:rPr>
              <a:t>hindered ability to make sense of information taken in through the </a:t>
            </a:r>
            <a:r>
              <a:rPr lang="en-US" sz="2800" i="0" dirty="0" smtClean="0">
                <a:latin typeface="Century Gothic" pitchFamily="34" charset="0"/>
              </a:rPr>
              <a:t>eyes</a:t>
            </a:r>
          </a:p>
          <a:p>
            <a:pPr marL="571500" indent="-457200" fontAlgn="base">
              <a:spcBef>
                <a:spcPts val="2400"/>
              </a:spcBef>
              <a:spcAft>
                <a:spcPct val="0"/>
              </a:spcAft>
              <a:buClr>
                <a:schemeClr val="accent3"/>
              </a:buClr>
              <a:defRPr/>
            </a:pPr>
            <a:r>
              <a:rPr lang="en-US" sz="2800" i="0" dirty="0" smtClean="0">
                <a:latin typeface="Century Gothic" pitchFamily="34" charset="0"/>
              </a:rPr>
              <a:t>Different </a:t>
            </a:r>
            <a:r>
              <a:rPr lang="en-US" sz="2800" i="0" dirty="0">
                <a:latin typeface="Century Gothic" pitchFamily="34" charset="0"/>
              </a:rPr>
              <a:t>from problems involving sight or sharpness of </a:t>
            </a:r>
            <a:r>
              <a:rPr lang="en-US" sz="2800" i="0" dirty="0" smtClean="0">
                <a:latin typeface="Century Gothic" pitchFamily="34" charset="0"/>
              </a:rPr>
              <a:t>vision</a:t>
            </a:r>
          </a:p>
          <a:p>
            <a:pPr marL="571500" indent="-457200" fontAlgn="base">
              <a:spcBef>
                <a:spcPts val="2400"/>
              </a:spcBef>
              <a:spcAft>
                <a:spcPct val="0"/>
              </a:spcAft>
              <a:buClr>
                <a:schemeClr val="accent3"/>
              </a:buClr>
              <a:defRPr/>
            </a:pPr>
            <a:r>
              <a:rPr lang="en-US" sz="2800" i="0" dirty="0" smtClean="0">
                <a:latin typeface="Century Gothic" pitchFamily="34" charset="0"/>
              </a:rPr>
              <a:t>Affect </a:t>
            </a:r>
            <a:r>
              <a:rPr lang="en-US" sz="2800" i="0" dirty="0">
                <a:latin typeface="Century Gothic" pitchFamily="34" charset="0"/>
              </a:rPr>
              <a:t>how visual information is interpreted, or processed by the </a:t>
            </a:r>
            <a:r>
              <a:rPr lang="en-US" sz="2800" i="0" dirty="0" smtClean="0">
                <a:latin typeface="Century Gothic" pitchFamily="34" charset="0"/>
              </a:rPr>
              <a:t>brain</a:t>
            </a:r>
            <a:endParaRPr lang="en-US" sz="2600" i="0" dirty="0">
              <a:latin typeface="Century Gothic" pitchFamily="34" charset="0"/>
            </a:endParaRPr>
          </a:p>
        </p:txBody>
      </p:sp>
      <p:sp>
        <p:nvSpPr>
          <p:cNvPr id="4"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19577184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10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10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1000" fill="hold"/>
                                        <p:tgtEl>
                                          <p:spTgt spid="14339">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43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sz="quarter" idx="13"/>
          </p:nvPr>
        </p:nvSpPr>
        <p:spPr/>
        <p:txBody>
          <a:bodyPr/>
          <a:lstStyle/>
          <a:p>
            <a:pPr eaLnBrk="1" hangingPunct="1"/>
            <a:endParaRPr lang="en-US" smtClean="0"/>
          </a:p>
        </p:txBody>
      </p:sp>
      <p:sp>
        <p:nvSpPr>
          <p:cNvPr id="826370" name="Rectangle 2"/>
          <p:cNvSpPr>
            <a:spLocks noGrp="1" noChangeArrowheads="1"/>
          </p:cNvSpPr>
          <p:nvPr>
            <p:ph type="title"/>
          </p:nvPr>
        </p:nvSpPr>
        <p:spPr/>
        <p:txBody>
          <a:bodyPr/>
          <a:lstStyle/>
          <a:p>
            <a:pPr eaLnBrk="1" hangingPunct="1">
              <a:defRPr/>
            </a:pPr>
            <a:endParaRPr lang="en-US"/>
          </a:p>
        </p:txBody>
      </p:sp>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64" name="Picture 4" descr="Distortion - Shaky P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637414" y="411343"/>
            <a:ext cx="5869172" cy="6170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 y="6539029"/>
            <a:ext cx="4419600" cy="246221"/>
          </a:xfrm>
          <a:prstGeom prst="rect">
            <a:avLst/>
          </a:prstGeom>
          <a:noFill/>
        </p:spPr>
        <p:txBody>
          <a:bodyPr wrap="square" rtlCol="0">
            <a:spAutoFit/>
          </a:bodyPr>
          <a:lstStyle/>
          <a:p>
            <a:r>
              <a:rPr lang="en-US" sz="1000" dirty="0" smtClean="0">
                <a:solidFill>
                  <a:schemeClr val="bg1"/>
                </a:solidFill>
              </a:rPr>
              <a:t>©2013 Perceptual Development Corporation</a:t>
            </a:r>
            <a:endParaRPr lang="en-US" sz="1000" dirty="0">
              <a:solidFill>
                <a:schemeClr val="bg1"/>
              </a:solidFill>
            </a:endParaRPr>
          </a:p>
        </p:txBody>
      </p:sp>
      <p:sp>
        <p:nvSpPr>
          <p:cNvPr id="7" name="TextBox 6"/>
          <p:cNvSpPr txBox="1"/>
          <p:nvPr/>
        </p:nvSpPr>
        <p:spPr>
          <a:xfrm>
            <a:off x="2365738" y="35449"/>
            <a:ext cx="4419600" cy="584775"/>
          </a:xfrm>
          <a:prstGeom prst="rect">
            <a:avLst/>
          </a:prstGeom>
          <a:noFill/>
        </p:spPr>
        <p:txBody>
          <a:bodyPr wrap="square" rtlCol="0">
            <a:spAutoFit/>
          </a:bodyPr>
          <a:lstStyle/>
          <a:p>
            <a:pPr algn="ctr"/>
            <a:r>
              <a:rPr lang="en-US" sz="3200" b="1" dirty="0">
                <a:solidFill>
                  <a:srgbClr val="FFA94A"/>
                </a:solidFill>
                <a:effectLst>
                  <a:outerShdw blurRad="38100" dist="38100" dir="2700000" algn="tl">
                    <a:srgbClr val="000000">
                      <a:alpha val="43137"/>
                    </a:srgbClr>
                  </a:outerShdw>
                </a:effectLst>
                <a:latin typeface="+mj-lt"/>
              </a:rPr>
              <a:t>SHAKY</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7" name="Rectangle 3"/>
          <p:cNvSpPr>
            <a:spLocks noGrp="1" noChangeArrowheads="1"/>
          </p:cNvSpPr>
          <p:nvPr>
            <p:ph sz="quarter" idx="13"/>
          </p:nvPr>
        </p:nvSpPr>
        <p:spPr/>
        <p:txBody>
          <a:bodyPr/>
          <a:lstStyle/>
          <a:p>
            <a:pPr eaLnBrk="1" hangingPunct="1"/>
            <a:endParaRPr lang="en-US" smtClean="0"/>
          </a:p>
        </p:txBody>
      </p:sp>
      <p:sp>
        <p:nvSpPr>
          <p:cNvPr id="828418" name="Rectangle 2"/>
          <p:cNvSpPr>
            <a:spLocks noGrp="1" noChangeArrowheads="1"/>
          </p:cNvSpPr>
          <p:nvPr>
            <p:ph type="title"/>
          </p:nvPr>
        </p:nvSpPr>
        <p:spPr/>
        <p:txBody>
          <a:bodyPr/>
          <a:lstStyle/>
          <a:p>
            <a:pPr eaLnBrk="1" hangingPunct="1">
              <a:defRPr/>
            </a:pPr>
            <a:endParaRPr lang="en-US"/>
          </a:p>
        </p:txBody>
      </p:sp>
      <p:pic>
        <p:nvPicPr>
          <p:cNvPr id="41988" name="Picture 4" descr="Distortion - Halo P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14400" y="485775"/>
            <a:ext cx="7480004" cy="582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 y="6539029"/>
            <a:ext cx="4419600" cy="246221"/>
          </a:xfrm>
          <a:prstGeom prst="rect">
            <a:avLst/>
          </a:prstGeom>
          <a:noFill/>
        </p:spPr>
        <p:txBody>
          <a:bodyPr wrap="square" rtlCol="0">
            <a:spAutoFit/>
          </a:bodyPr>
          <a:lstStyle/>
          <a:p>
            <a:r>
              <a:rPr lang="en-US" sz="1000" dirty="0" smtClean="0">
                <a:solidFill>
                  <a:schemeClr val="bg1"/>
                </a:solidFill>
              </a:rPr>
              <a:t>©2013 Perceptual Development Corporation</a:t>
            </a:r>
            <a:endParaRPr lang="en-US" sz="1000" dirty="0">
              <a:solidFill>
                <a:schemeClr val="bg1"/>
              </a:solidFill>
            </a:endParaRPr>
          </a:p>
        </p:txBody>
      </p:sp>
      <p:sp>
        <p:nvSpPr>
          <p:cNvPr id="7" name="TextBox 6"/>
          <p:cNvSpPr txBox="1"/>
          <p:nvPr/>
        </p:nvSpPr>
        <p:spPr>
          <a:xfrm>
            <a:off x="2365738" y="35449"/>
            <a:ext cx="4419600" cy="584775"/>
          </a:xfrm>
          <a:prstGeom prst="rect">
            <a:avLst/>
          </a:prstGeom>
          <a:noFill/>
        </p:spPr>
        <p:txBody>
          <a:bodyPr wrap="square" rtlCol="0">
            <a:spAutoFit/>
          </a:bodyPr>
          <a:lstStyle/>
          <a:p>
            <a:pPr algn="ctr"/>
            <a:r>
              <a:rPr lang="en-US" sz="3200" b="1" dirty="0" smtClean="0">
                <a:solidFill>
                  <a:srgbClr val="FFA94A"/>
                </a:solidFill>
                <a:effectLst>
                  <a:outerShdw blurRad="38100" dist="38100" dir="2700000" algn="tl">
                    <a:srgbClr val="000000">
                      <a:alpha val="43137"/>
                    </a:srgbClr>
                  </a:outerShdw>
                </a:effectLst>
                <a:latin typeface="+mj-lt"/>
              </a:rPr>
              <a:t>HALO</a:t>
            </a:r>
            <a:endParaRPr lang="en-US" sz="3200" b="1" dirty="0">
              <a:solidFill>
                <a:srgbClr val="FFA94A"/>
              </a:solidFill>
              <a:effectLst>
                <a:outerShdw blurRad="38100" dist="38100" dir="2700000" algn="tl">
                  <a:srgbClr val="000000">
                    <a:alpha val="43137"/>
                  </a:srgbClr>
                </a:outerShdw>
              </a:effectLst>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11" name="Rectangle 3"/>
          <p:cNvSpPr>
            <a:spLocks noGrp="1" noChangeArrowheads="1"/>
          </p:cNvSpPr>
          <p:nvPr>
            <p:ph sz="quarter" idx="13"/>
          </p:nvPr>
        </p:nvSpPr>
        <p:spPr/>
        <p:txBody>
          <a:bodyPr/>
          <a:lstStyle/>
          <a:p>
            <a:pPr eaLnBrk="1" hangingPunct="1"/>
            <a:endParaRPr lang="en-US" smtClean="0"/>
          </a:p>
        </p:txBody>
      </p:sp>
      <p:sp>
        <p:nvSpPr>
          <p:cNvPr id="830466" name="Rectangle 2"/>
          <p:cNvSpPr>
            <a:spLocks noGrp="1" noChangeArrowheads="1"/>
          </p:cNvSpPr>
          <p:nvPr>
            <p:ph type="title"/>
          </p:nvPr>
        </p:nvSpPr>
        <p:spPr/>
        <p:txBody>
          <a:bodyPr/>
          <a:lstStyle/>
          <a:p>
            <a:pPr eaLnBrk="1" hangingPunct="1">
              <a:defRPr/>
            </a:pPr>
            <a:endParaRPr lang="en-US"/>
          </a:p>
        </p:txBody>
      </p:sp>
      <p:pic>
        <p:nvPicPr>
          <p:cNvPr id="43012" name="Picture 4" descr="Distortion - Swirl P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67293" y="754912"/>
            <a:ext cx="6251944" cy="5443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 y="6539029"/>
            <a:ext cx="4419600" cy="246221"/>
          </a:xfrm>
          <a:prstGeom prst="rect">
            <a:avLst/>
          </a:prstGeom>
          <a:noFill/>
        </p:spPr>
        <p:txBody>
          <a:bodyPr wrap="square" rtlCol="0">
            <a:spAutoFit/>
          </a:bodyPr>
          <a:lstStyle/>
          <a:p>
            <a:r>
              <a:rPr lang="en-US" sz="1000" dirty="0" smtClean="0">
                <a:solidFill>
                  <a:schemeClr val="bg1"/>
                </a:solidFill>
              </a:rPr>
              <a:t>©2013 Perceptual Development Corporation</a:t>
            </a:r>
            <a:endParaRPr lang="en-US" sz="1000" dirty="0">
              <a:solidFill>
                <a:schemeClr val="bg1"/>
              </a:solidFill>
            </a:endParaRPr>
          </a:p>
        </p:txBody>
      </p:sp>
      <p:sp>
        <p:nvSpPr>
          <p:cNvPr id="7" name="TextBox 6"/>
          <p:cNvSpPr txBox="1"/>
          <p:nvPr/>
        </p:nvSpPr>
        <p:spPr>
          <a:xfrm>
            <a:off x="2365738" y="35449"/>
            <a:ext cx="4419600" cy="584775"/>
          </a:xfrm>
          <a:prstGeom prst="rect">
            <a:avLst/>
          </a:prstGeom>
          <a:noFill/>
        </p:spPr>
        <p:txBody>
          <a:bodyPr wrap="square" rtlCol="0">
            <a:spAutoFit/>
          </a:bodyPr>
          <a:lstStyle/>
          <a:p>
            <a:pPr algn="ctr"/>
            <a:r>
              <a:rPr lang="en-US" sz="3200" b="1" dirty="0" smtClean="0">
                <a:solidFill>
                  <a:srgbClr val="FFA94A"/>
                </a:solidFill>
                <a:effectLst>
                  <a:outerShdw blurRad="38100" dist="38100" dir="2700000" algn="tl">
                    <a:srgbClr val="000000">
                      <a:alpha val="43137"/>
                    </a:srgbClr>
                  </a:outerShdw>
                </a:effectLst>
                <a:latin typeface="+mj-lt"/>
              </a:rPr>
              <a:t>SWIRL</a:t>
            </a:r>
            <a:endParaRPr lang="en-US" sz="3200" b="1" dirty="0">
              <a:solidFill>
                <a:srgbClr val="FFA94A"/>
              </a:solidFill>
              <a:effectLst>
                <a:outerShdw blurRad="38100" dist="38100" dir="2700000" algn="tl">
                  <a:srgbClr val="000000">
                    <a:alpha val="43137"/>
                  </a:srgbClr>
                </a:outerShdw>
              </a:effectLst>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35" name="Rectangle 3"/>
          <p:cNvSpPr>
            <a:spLocks noGrp="1" noChangeArrowheads="1"/>
          </p:cNvSpPr>
          <p:nvPr>
            <p:ph sz="quarter" idx="13"/>
          </p:nvPr>
        </p:nvSpPr>
        <p:spPr/>
        <p:txBody>
          <a:bodyPr/>
          <a:lstStyle/>
          <a:p>
            <a:pPr eaLnBrk="1" hangingPunct="1"/>
            <a:endParaRPr lang="en-US" smtClean="0"/>
          </a:p>
        </p:txBody>
      </p:sp>
      <p:sp>
        <p:nvSpPr>
          <p:cNvPr id="832514" name="Rectangle 2"/>
          <p:cNvSpPr>
            <a:spLocks noGrp="1" noChangeArrowheads="1"/>
          </p:cNvSpPr>
          <p:nvPr>
            <p:ph type="title"/>
          </p:nvPr>
        </p:nvSpPr>
        <p:spPr/>
        <p:txBody>
          <a:bodyPr/>
          <a:lstStyle/>
          <a:p>
            <a:pPr eaLnBrk="1" hangingPunct="1">
              <a:defRPr/>
            </a:pPr>
            <a:endParaRPr lang="en-US"/>
          </a:p>
        </p:txBody>
      </p:sp>
      <p:pic>
        <p:nvPicPr>
          <p:cNvPr id="44036" name="Picture 4" descr="Distortion - Seesaws P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08074" y="485775"/>
            <a:ext cx="7655442" cy="605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 y="6539029"/>
            <a:ext cx="4419600" cy="246221"/>
          </a:xfrm>
          <a:prstGeom prst="rect">
            <a:avLst/>
          </a:prstGeom>
          <a:noFill/>
        </p:spPr>
        <p:txBody>
          <a:bodyPr wrap="square" rtlCol="0">
            <a:spAutoFit/>
          </a:bodyPr>
          <a:lstStyle/>
          <a:p>
            <a:r>
              <a:rPr lang="en-US" sz="1000" dirty="0" smtClean="0">
                <a:solidFill>
                  <a:schemeClr val="bg1"/>
                </a:solidFill>
              </a:rPr>
              <a:t>©2013 Perceptual Development Corporation</a:t>
            </a:r>
            <a:endParaRPr lang="en-US" sz="1000" dirty="0">
              <a:solidFill>
                <a:schemeClr val="bg1"/>
              </a:solidFill>
            </a:endParaRPr>
          </a:p>
        </p:txBody>
      </p:sp>
      <p:sp>
        <p:nvSpPr>
          <p:cNvPr id="7" name="TextBox 6"/>
          <p:cNvSpPr txBox="1"/>
          <p:nvPr/>
        </p:nvSpPr>
        <p:spPr>
          <a:xfrm>
            <a:off x="2365738" y="35449"/>
            <a:ext cx="4419600" cy="584775"/>
          </a:xfrm>
          <a:prstGeom prst="rect">
            <a:avLst/>
          </a:prstGeom>
          <a:noFill/>
        </p:spPr>
        <p:txBody>
          <a:bodyPr wrap="square" rtlCol="0">
            <a:spAutoFit/>
          </a:bodyPr>
          <a:lstStyle/>
          <a:p>
            <a:pPr algn="ctr"/>
            <a:r>
              <a:rPr lang="en-US" sz="3200" b="1" dirty="0" smtClean="0">
                <a:solidFill>
                  <a:srgbClr val="FFA94A"/>
                </a:solidFill>
                <a:effectLst>
                  <a:outerShdw blurRad="38100" dist="38100" dir="2700000" algn="tl">
                    <a:srgbClr val="000000">
                      <a:alpha val="43137"/>
                    </a:srgbClr>
                  </a:outerShdw>
                </a:effectLst>
                <a:latin typeface="+mj-lt"/>
              </a:rPr>
              <a:t>SEESAWS</a:t>
            </a:r>
            <a:endParaRPr lang="en-US" sz="3200" b="1" dirty="0">
              <a:solidFill>
                <a:srgbClr val="FFA94A"/>
              </a:solidFill>
              <a:effectLst>
                <a:outerShdw blurRad="38100" dist="38100" dir="2700000" algn="tl">
                  <a:srgbClr val="000000">
                    <a:alpha val="43137"/>
                  </a:srgbClr>
                </a:outerShdw>
              </a:effectLst>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59" name="Rectangle 3"/>
          <p:cNvSpPr>
            <a:spLocks noGrp="1" noChangeArrowheads="1"/>
          </p:cNvSpPr>
          <p:nvPr>
            <p:ph sz="quarter" idx="13"/>
          </p:nvPr>
        </p:nvSpPr>
        <p:spPr/>
        <p:txBody>
          <a:bodyPr/>
          <a:lstStyle/>
          <a:p>
            <a:pPr eaLnBrk="1" hangingPunct="1"/>
            <a:endParaRPr lang="en-US" smtClean="0"/>
          </a:p>
        </p:txBody>
      </p:sp>
      <p:sp>
        <p:nvSpPr>
          <p:cNvPr id="834562" name="Rectangle 2"/>
          <p:cNvSpPr>
            <a:spLocks noGrp="1" noChangeArrowheads="1"/>
          </p:cNvSpPr>
          <p:nvPr>
            <p:ph type="title"/>
          </p:nvPr>
        </p:nvSpPr>
        <p:spPr/>
        <p:txBody>
          <a:bodyPr/>
          <a:lstStyle/>
          <a:p>
            <a:pPr eaLnBrk="1" hangingPunct="1">
              <a:defRPr/>
            </a:pPr>
            <a:endParaRPr lang="en-US"/>
          </a:p>
        </p:txBody>
      </p:sp>
      <p:pic>
        <p:nvPicPr>
          <p:cNvPr id="45060" name="Picture 4" descr="Distortion - Star Wars P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49226" y="1080090"/>
            <a:ext cx="8245548" cy="535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 y="6539029"/>
            <a:ext cx="4419600" cy="246221"/>
          </a:xfrm>
          <a:prstGeom prst="rect">
            <a:avLst/>
          </a:prstGeom>
          <a:noFill/>
        </p:spPr>
        <p:txBody>
          <a:bodyPr wrap="square" rtlCol="0">
            <a:spAutoFit/>
          </a:bodyPr>
          <a:lstStyle/>
          <a:p>
            <a:r>
              <a:rPr lang="en-US" sz="1000" dirty="0" smtClean="0">
                <a:solidFill>
                  <a:schemeClr val="bg1"/>
                </a:solidFill>
              </a:rPr>
              <a:t>©2013 Perceptual Development Corporation</a:t>
            </a:r>
            <a:endParaRPr lang="en-US" sz="1000" dirty="0">
              <a:solidFill>
                <a:schemeClr val="bg1"/>
              </a:solidFill>
            </a:endParaRPr>
          </a:p>
        </p:txBody>
      </p:sp>
      <p:sp>
        <p:nvSpPr>
          <p:cNvPr id="7" name="TextBox 6"/>
          <p:cNvSpPr txBox="1"/>
          <p:nvPr/>
        </p:nvSpPr>
        <p:spPr>
          <a:xfrm>
            <a:off x="2365738" y="35449"/>
            <a:ext cx="4419600" cy="584775"/>
          </a:xfrm>
          <a:prstGeom prst="rect">
            <a:avLst/>
          </a:prstGeom>
          <a:noFill/>
        </p:spPr>
        <p:txBody>
          <a:bodyPr wrap="square" rtlCol="0">
            <a:spAutoFit/>
          </a:bodyPr>
          <a:lstStyle/>
          <a:p>
            <a:pPr algn="ctr"/>
            <a:r>
              <a:rPr lang="en-US" sz="3200" b="1" dirty="0" smtClean="0">
                <a:solidFill>
                  <a:srgbClr val="FFA94A"/>
                </a:solidFill>
                <a:effectLst>
                  <a:outerShdw blurRad="38100" dist="38100" dir="2700000" algn="tl">
                    <a:srgbClr val="000000">
                      <a:alpha val="43137"/>
                    </a:srgbClr>
                  </a:outerShdw>
                </a:effectLst>
                <a:latin typeface="+mj-lt"/>
              </a:rPr>
              <a:t>STAR WARS</a:t>
            </a:r>
            <a:endParaRPr lang="en-US" sz="3200" b="1" dirty="0">
              <a:solidFill>
                <a:srgbClr val="FFA94A"/>
              </a:solidFill>
              <a:effectLst>
                <a:outerShdw blurRad="38100" dist="38100" dir="2700000" algn="tl">
                  <a:srgbClr val="000000">
                    <a:alpha val="43137"/>
                  </a:srgbClr>
                </a:outerShdw>
              </a:effectLst>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3" name="Rectangle 3"/>
          <p:cNvSpPr>
            <a:spLocks noGrp="1" noChangeArrowheads="1"/>
          </p:cNvSpPr>
          <p:nvPr>
            <p:ph sz="quarter" idx="13"/>
          </p:nvPr>
        </p:nvSpPr>
        <p:spPr/>
        <p:txBody>
          <a:bodyPr/>
          <a:lstStyle/>
          <a:p>
            <a:pPr eaLnBrk="1" hangingPunct="1"/>
            <a:endParaRPr lang="en-US" smtClean="0"/>
          </a:p>
        </p:txBody>
      </p:sp>
      <p:sp>
        <p:nvSpPr>
          <p:cNvPr id="836610" name="Rectangle 2"/>
          <p:cNvSpPr>
            <a:spLocks noGrp="1" noChangeArrowheads="1"/>
          </p:cNvSpPr>
          <p:nvPr>
            <p:ph type="title"/>
          </p:nvPr>
        </p:nvSpPr>
        <p:spPr/>
        <p:txBody>
          <a:bodyPr/>
          <a:lstStyle/>
          <a:p>
            <a:pPr eaLnBrk="1" hangingPunct="1">
              <a:defRPr/>
            </a:pPr>
            <a:endParaRPr lang="en-US"/>
          </a:p>
        </p:txBody>
      </p:sp>
      <p:pic>
        <p:nvPicPr>
          <p:cNvPr id="46084" name="Picture 4" descr="Distortion - Floating P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630" t="10543" r="2980" b="17209"/>
          <a:stretch/>
        </p:blipFill>
        <p:spPr bwMode="auto">
          <a:xfrm>
            <a:off x="661988" y="839977"/>
            <a:ext cx="8470900" cy="4954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 y="6539029"/>
            <a:ext cx="4419600" cy="246221"/>
          </a:xfrm>
          <a:prstGeom prst="rect">
            <a:avLst/>
          </a:prstGeom>
          <a:noFill/>
        </p:spPr>
        <p:txBody>
          <a:bodyPr wrap="square" rtlCol="0">
            <a:spAutoFit/>
          </a:bodyPr>
          <a:lstStyle/>
          <a:p>
            <a:r>
              <a:rPr lang="en-US" sz="1000" dirty="0" smtClean="0">
                <a:solidFill>
                  <a:schemeClr val="bg1"/>
                </a:solidFill>
              </a:rPr>
              <a:t>©2013 Perceptual Development Corporation</a:t>
            </a:r>
            <a:endParaRPr lang="en-US" sz="1000" dirty="0">
              <a:solidFill>
                <a:schemeClr val="bg1"/>
              </a:solidFill>
            </a:endParaRPr>
          </a:p>
        </p:txBody>
      </p:sp>
      <p:sp>
        <p:nvSpPr>
          <p:cNvPr id="7" name="TextBox 6"/>
          <p:cNvSpPr txBox="1"/>
          <p:nvPr/>
        </p:nvSpPr>
        <p:spPr>
          <a:xfrm>
            <a:off x="2365738" y="35449"/>
            <a:ext cx="4419600" cy="584775"/>
          </a:xfrm>
          <a:prstGeom prst="rect">
            <a:avLst/>
          </a:prstGeom>
          <a:noFill/>
        </p:spPr>
        <p:txBody>
          <a:bodyPr wrap="square" rtlCol="0">
            <a:spAutoFit/>
          </a:bodyPr>
          <a:lstStyle/>
          <a:p>
            <a:pPr algn="ctr"/>
            <a:r>
              <a:rPr lang="en-US" sz="3200" b="1" dirty="0" smtClean="0">
                <a:solidFill>
                  <a:srgbClr val="FFA94A"/>
                </a:solidFill>
                <a:effectLst>
                  <a:outerShdw blurRad="38100" dist="38100" dir="2700000" algn="tl">
                    <a:srgbClr val="000000">
                      <a:alpha val="43137"/>
                    </a:srgbClr>
                  </a:outerShdw>
                </a:effectLst>
                <a:latin typeface="+mj-lt"/>
              </a:rPr>
              <a:t>FLOATING</a:t>
            </a:r>
            <a:endParaRPr lang="en-US" sz="3200" b="1" dirty="0">
              <a:solidFill>
                <a:srgbClr val="FFA94A"/>
              </a:solidFill>
              <a:effectLst>
                <a:outerShdw blurRad="38100" dist="38100" dir="2700000" algn="tl">
                  <a:srgbClr val="000000">
                    <a:alpha val="43137"/>
                  </a:srgbClr>
                </a:outerShdw>
              </a:effectLst>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108" name="Picture 4" descr="Distortion - Wavy Page"/>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3130" t="6875" r="6415" b="4240"/>
          <a:stretch/>
        </p:blipFill>
        <p:spPr bwMode="auto">
          <a:xfrm>
            <a:off x="303212" y="485774"/>
            <a:ext cx="8537575" cy="6095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 y="6539029"/>
            <a:ext cx="4419600" cy="246221"/>
          </a:xfrm>
          <a:prstGeom prst="rect">
            <a:avLst/>
          </a:prstGeom>
          <a:noFill/>
        </p:spPr>
        <p:txBody>
          <a:bodyPr wrap="square" rtlCol="0">
            <a:spAutoFit/>
          </a:bodyPr>
          <a:lstStyle/>
          <a:p>
            <a:r>
              <a:rPr lang="en-US" sz="1000" dirty="0" smtClean="0">
                <a:solidFill>
                  <a:schemeClr val="bg1"/>
                </a:solidFill>
              </a:rPr>
              <a:t>©2013 Perceptual Development Corporation</a:t>
            </a:r>
            <a:endParaRPr lang="en-US" sz="1000" dirty="0">
              <a:solidFill>
                <a:schemeClr val="bg1"/>
              </a:solidFill>
            </a:endParaRPr>
          </a:p>
        </p:txBody>
      </p:sp>
      <p:sp>
        <p:nvSpPr>
          <p:cNvPr id="7" name="TextBox 6"/>
          <p:cNvSpPr txBox="1"/>
          <p:nvPr/>
        </p:nvSpPr>
        <p:spPr>
          <a:xfrm>
            <a:off x="2365738" y="35449"/>
            <a:ext cx="4419600" cy="584775"/>
          </a:xfrm>
          <a:prstGeom prst="rect">
            <a:avLst/>
          </a:prstGeom>
          <a:noFill/>
        </p:spPr>
        <p:txBody>
          <a:bodyPr wrap="square" rtlCol="0">
            <a:spAutoFit/>
          </a:bodyPr>
          <a:lstStyle/>
          <a:p>
            <a:pPr algn="ctr"/>
            <a:r>
              <a:rPr lang="en-US" sz="3200" b="1" dirty="0" smtClean="0">
                <a:solidFill>
                  <a:srgbClr val="FFA94A"/>
                </a:solidFill>
                <a:effectLst>
                  <a:outerShdw blurRad="38100" dist="38100" dir="2700000" algn="tl">
                    <a:srgbClr val="000000">
                      <a:alpha val="43137"/>
                    </a:srgbClr>
                  </a:outerShdw>
                </a:effectLst>
                <a:latin typeface="+mj-lt"/>
              </a:rPr>
              <a:t>WAVY</a:t>
            </a:r>
            <a:endParaRPr lang="en-US" sz="3200" b="1" dirty="0">
              <a:solidFill>
                <a:srgbClr val="FFA94A"/>
              </a:solidFill>
              <a:effectLst>
                <a:outerShdw blurRad="38100" dist="38100" dir="2700000" algn="tl">
                  <a:srgbClr val="000000">
                    <a:alpha val="43137"/>
                  </a:srgbClr>
                </a:outerShdw>
              </a:effectLst>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132" name="Picture 4" descr="Ripple"/>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81088" y="574158"/>
            <a:ext cx="8381824" cy="6007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52400" y="6539029"/>
            <a:ext cx="4419600" cy="246221"/>
          </a:xfrm>
          <a:prstGeom prst="rect">
            <a:avLst/>
          </a:prstGeom>
          <a:noFill/>
        </p:spPr>
        <p:txBody>
          <a:bodyPr wrap="square" rtlCol="0">
            <a:spAutoFit/>
          </a:bodyPr>
          <a:lstStyle/>
          <a:p>
            <a:r>
              <a:rPr lang="en-US" sz="1000" dirty="0" smtClean="0">
                <a:solidFill>
                  <a:schemeClr val="bg1"/>
                </a:solidFill>
              </a:rPr>
              <a:t>©2013 Perceptual Development Corporation</a:t>
            </a:r>
            <a:endParaRPr lang="en-US" sz="1000" dirty="0">
              <a:solidFill>
                <a:schemeClr val="bg1"/>
              </a:solidFill>
            </a:endParaRPr>
          </a:p>
        </p:txBody>
      </p:sp>
      <p:sp>
        <p:nvSpPr>
          <p:cNvPr id="7" name="TextBox 6"/>
          <p:cNvSpPr txBox="1"/>
          <p:nvPr/>
        </p:nvSpPr>
        <p:spPr>
          <a:xfrm>
            <a:off x="2365738" y="35449"/>
            <a:ext cx="4419600" cy="584775"/>
          </a:xfrm>
          <a:prstGeom prst="rect">
            <a:avLst/>
          </a:prstGeom>
          <a:noFill/>
        </p:spPr>
        <p:txBody>
          <a:bodyPr wrap="square" rtlCol="0">
            <a:spAutoFit/>
          </a:bodyPr>
          <a:lstStyle/>
          <a:p>
            <a:pPr algn="ctr"/>
            <a:r>
              <a:rPr lang="en-US" sz="3200" b="1" dirty="0" smtClean="0">
                <a:solidFill>
                  <a:srgbClr val="FFA94A"/>
                </a:solidFill>
                <a:effectLst>
                  <a:outerShdw blurRad="38100" dist="38100" dir="2700000" algn="tl">
                    <a:srgbClr val="000000">
                      <a:alpha val="43137"/>
                    </a:srgbClr>
                  </a:outerShdw>
                </a:effectLst>
                <a:latin typeface="+mj-lt"/>
              </a:rPr>
              <a:t>RIPPLE</a:t>
            </a:r>
            <a:endParaRPr lang="en-US" sz="3200" b="1" dirty="0">
              <a:solidFill>
                <a:srgbClr val="FFA94A"/>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2673392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158266"/>
            <a:ext cx="8229600" cy="1139825"/>
          </a:xfrm>
        </p:spPr>
        <p:txBody>
          <a:bodyPr>
            <a:normAutofit fontScale="90000"/>
          </a:bodyPr>
          <a:lstStyle/>
          <a:p>
            <a:pPr>
              <a:defRPr/>
            </a:pPr>
            <a:r>
              <a:rPr lang="en-US" sz="4900" b="1" cap="none" dirty="0" smtClean="0">
                <a:solidFill>
                  <a:schemeClr val="accent4"/>
                </a:solidFill>
              </a:rPr>
              <a:t>THE SOLUTION</a:t>
            </a:r>
            <a:br>
              <a:rPr lang="en-US" sz="4900" b="1" cap="none" dirty="0" smtClean="0">
                <a:solidFill>
                  <a:schemeClr val="accent4"/>
                </a:solidFill>
              </a:rPr>
            </a:br>
            <a:r>
              <a:rPr lang="en-US" sz="4900" b="1" cap="none" dirty="0" smtClean="0">
                <a:solidFill>
                  <a:schemeClr val="accent4"/>
                </a:solidFill>
              </a:rPr>
              <a:t>The Irlen Method</a:t>
            </a:r>
            <a:endParaRPr lang="en-US" sz="4000" b="1" cap="none" dirty="0">
              <a:solidFill>
                <a:schemeClr val="accent4"/>
              </a:solidFill>
            </a:endParaRPr>
          </a:p>
        </p:txBody>
      </p:sp>
      <p:pic>
        <p:nvPicPr>
          <p:cNvPr id="43010" name="Picture 2" descr="https://encrypted-tbn3.gstatic.com/images?q=tbn:ANd9GcSJC-L_KMoeCXUqLWIZGRVEnW2i3HWoMfDoiUL2JCcdIwGVwjRk"/>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678935" y="4144484"/>
            <a:ext cx="4129108" cy="2078503"/>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87169425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s://encrypted-tbn3.gstatic.com/images?q=tbn:ANd9GcSPfIJuWFl_AGhf7yUX-PczoTMu58Ex2sPuXdG7XV2sAz4oZTtu"/>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73848" y="2553202"/>
            <a:ext cx="4170732" cy="323822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290" name="Rectangle 2"/>
          <p:cNvSpPr>
            <a:spLocks noGrp="1" noChangeArrowheads="1"/>
          </p:cNvSpPr>
          <p:nvPr>
            <p:ph type="title"/>
          </p:nvPr>
        </p:nvSpPr>
        <p:spPr>
          <a:xfrm>
            <a:off x="445319" y="175067"/>
            <a:ext cx="8229600" cy="1139825"/>
          </a:xfrm>
        </p:spPr>
        <p:txBody>
          <a:bodyPr>
            <a:normAutofit/>
          </a:bodyPr>
          <a:lstStyle/>
          <a:p>
            <a:pPr algn="ctr">
              <a:defRPr/>
            </a:pPr>
            <a:r>
              <a:rPr lang="en-US" sz="4900" b="1" cap="none" dirty="0" smtClean="0">
                <a:solidFill>
                  <a:schemeClr val="accent4"/>
                </a:solidFill>
              </a:rPr>
              <a:t>The Irlen Method</a:t>
            </a:r>
            <a:endParaRPr lang="en-US" sz="4000" b="1" cap="none" dirty="0">
              <a:solidFill>
                <a:schemeClr val="accent4"/>
              </a:solidFill>
            </a:endParaRPr>
          </a:p>
        </p:txBody>
      </p:sp>
      <p:sp>
        <p:nvSpPr>
          <p:cNvPr id="2" name="TextBox 1"/>
          <p:cNvSpPr txBox="1"/>
          <p:nvPr/>
        </p:nvSpPr>
        <p:spPr>
          <a:xfrm>
            <a:off x="168406" y="5001277"/>
            <a:ext cx="2940945" cy="1384995"/>
          </a:xfrm>
          <a:prstGeom prst="rect">
            <a:avLst/>
          </a:prstGeom>
          <a:noFill/>
        </p:spPr>
        <p:txBody>
          <a:bodyPr wrap="square" rtlCol="0">
            <a:spAutoFit/>
          </a:bodyPr>
          <a:lstStyle/>
          <a:p>
            <a:pPr algn="ctr"/>
            <a:r>
              <a:rPr lang="en-US" sz="2800" b="1" dirty="0" smtClean="0">
                <a:solidFill>
                  <a:schemeClr val="accent3"/>
                </a:solidFill>
              </a:rPr>
              <a:t>Identify Students With Risk Factors</a:t>
            </a:r>
            <a:endParaRPr lang="en-US" sz="2800" b="1" dirty="0">
              <a:solidFill>
                <a:schemeClr val="accent3"/>
              </a:solidFill>
            </a:endParaRPr>
          </a:p>
        </p:txBody>
      </p:sp>
      <p:sp>
        <p:nvSpPr>
          <p:cNvPr id="6" name="TextBox 5"/>
          <p:cNvSpPr txBox="1"/>
          <p:nvPr/>
        </p:nvSpPr>
        <p:spPr>
          <a:xfrm>
            <a:off x="353113" y="1470286"/>
            <a:ext cx="2675090" cy="954107"/>
          </a:xfrm>
          <a:prstGeom prst="rect">
            <a:avLst/>
          </a:prstGeom>
          <a:noFill/>
        </p:spPr>
        <p:txBody>
          <a:bodyPr wrap="square" rtlCol="0">
            <a:spAutoFit/>
          </a:bodyPr>
          <a:lstStyle/>
          <a:p>
            <a:pPr algn="ctr"/>
            <a:r>
              <a:rPr lang="en-US" sz="2800" b="1" dirty="0" smtClean="0">
                <a:solidFill>
                  <a:schemeClr val="accent3"/>
                </a:solidFill>
              </a:rPr>
              <a:t>Screening &amp; Overlays</a:t>
            </a:r>
            <a:endParaRPr lang="en-US" sz="2800" b="1" dirty="0">
              <a:solidFill>
                <a:schemeClr val="accent3"/>
              </a:solidFill>
            </a:endParaRPr>
          </a:p>
        </p:txBody>
      </p:sp>
      <p:sp>
        <p:nvSpPr>
          <p:cNvPr id="7" name="TextBox 6"/>
          <p:cNvSpPr txBox="1"/>
          <p:nvPr/>
        </p:nvSpPr>
        <p:spPr>
          <a:xfrm>
            <a:off x="6193092" y="1470286"/>
            <a:ext cx="2784653" cy="954107"/>
          </a:xfrm>
          <a:prstGeom prst="rect">
            <a:avLst/>
          </a:prstGeom>
          <a:noFill/>
        </p:spPr>
        <p:txBody>
          <a:bodyPr wrap="square" rtlCol="0">
            <a:spAutoFit/>
          </a:bodyPr>
          <a:lstStyle/>
          <a:p>
            <a:pPr algn="ctr"/>
            <a:r>
              <a:rPr lang="en-US" sz="2800" b="1" dirty="0" smtClean="0">
                <a:solidFill>
                  <a:schemeClr val="accent3"/>
                </a:solidFill>
              </a:rPr>
              <a:t>Testing &amp; Irlen Spectral Filters</a:t>
            </a:r>
            <a:endParaRPr lang="en-US" sz="2800" b="1" dirty="0">
              <a:solidFill>
                <a:schemeClr val="accent3"/>
              </a:solidFill>
            </a:endParaRPr>
          </a:p>
        </p:txBody>
      </p:sp>
      <p:sp>
        <p:nvSpPr>
          <p:cNvPr id="8" name="TextBox 7"/>
          <p:cNvSpPr txBox="1"/>
          <p:nvPr/>
        </p:nvSpPr>
        <p:spPr>
          <a:xfrm>
            <a:off x="5488503" y="5001277"/>
            <a:ext cx="3420027" cy="1384995"/>
          </a:xfrm>
          <a:prstGeom prst="rect">
            <a:avLst/>
          </a:prstGeom>
          <a:noFill/>
        </p:spPr>
        <p:txBody>
          <a:bodyPr wrap="square" rtlCol="0">
            <a:spAutoFit/>
          </a:bodyPr>
          <a:lstStyle/>
          <a:p>
            <a:pPr algn="ctr"/>
            <a:r>
              <a:rPr lang="en-US" sz="2800" b="1" dirty="0" smtClean="0">
                <a:solidFill>
                  <a:schemeClr val="accent3"/>
                </a:solidFill>
              </a:rPr>
              <a:t>Additional Accommodations </a:t>
            </a:r>
            <a:br>
              <a:rPr lang="en-US" sz="2800" b="1" dirty="0" smtClean="0">
                <a:solidFill>
                  <a:schemeClr val="accent3"/>
                </a:solidFill>
              </a:rPr>
            </a:br>
            <a:r>
              <a:rPr lang="en-US" sz="2800" b="1" dirty="0" smtClean="0">
                <a:solidFill>
                  <a:schemeClr val="accent3"/>
                </a:solidFill>
              </a:rPr>
              <a:t>&amp; Modifications</a:t>
            </a:r>
            <a:endParaRPr lang="en-US" sz="2800" b="1" dirty="0">
              <a:solidFill>
                <a:schemeClr val="accent3"/>
              </a:solidFill>
            </a:endParaRPr>
          </a:p>
        </p:txBody>
      </p:sp>
      <p:sp>
        <p:nvSpPr>
          <p:cNvPr id="10" name="Striped Right Arrow 9"/>
          <p:cNvSpPr/>
          <p:nvPr/>
        </p:nvSpPr>
        <p:spPr>
          <a:xfrm rot="17984907">
            <a:off x="1433478" y="2973194"/>
            <a:ext cx="1097280" cy="628836"/>
          </a:xfrm>
          <a:prstGeom prst="stripedRightArrow">
            <a:avLst>
              <a:gd name="adj1" fmla="val 58434"/>
              <a:gd name="adj2" fmla="val 50000"/>
            </a:avLst>
          </a:prstGeom>
          <a:solidFill>
            <a:srgbClr val="7BE3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riped Right Arrow 11"/>
          <p:cNvSpPr/>
          <p:nvPr/>
        </p:nvSpPr>
        <p:spPr>
          <a:xfrm>
            <a:off x="4088757" y="1797057"/>
            <a:ext cx="982002" cy="628836"/>
          </a:xfrm>
          <a:prstGeom prst="stripedRightArrow">
            <a:avLst>
              <a:gd name="adj1" fmla="val 58434"/>
              <a:gd name="adj2" fmla="val 50000"/>
            </a:avLst>
          </a:prstGeom>
          <a:solidFill>
            <a:srgbClr val="7BE3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riped Right Arrow 12"/>
          <p:cNvSpPr/>
          <p:nvPr/>
        </p:nvSpPr>
        <p:spPr>
          <a:xfrm rot="4103435">
            <a:off x="6471854" y="2973194"/>
            <a:ext cx="1097280" cy="628836"/>
          </a:xfrm>
          <a:prstGeom prst="stripedRightArrow">
            <a:avLst>
              <a:gd name="adj1" fmla="val 58434"/>
              <a:gd name="adj2" fmla="val 50000"/>
            </a:avLst>
          </a:prstGeom>
          <a:solidFill>
            <a:srgbClr val="7BE3F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770919" y="1557477"/>
            <a:ext cx="950017" cy="1107996"/>
          </a:xfrm>
          <a:prstGeom prst="rect">
            <a:avLst/>
          </a:prstGeom>
          <a:noFill/>
        </p:spPr>
        <p:txBody>
          <a:bodyPr wrap="square" rtlCol="0">
            <a:spAutoFit/>
          </a:bodyPr>
          <a:lstStyle/>
          <a:p>
            <a:r>
              <a:rPr lang="en-US" sz="6600" dirty="0" smtClean="0">
                <a:solidFill>
                  <a:srgbClr val="7BE3F1"/>
                </a:solidFill>
                <a:sym typeface="Wingdings 2"/>
              </a:rPr>
              <a:t></a:t>
            </a:r>
            <a:endParaRPr lang="en-US" sz="6600" dirty="0">
              <a:solidFill>
                <a:srgbClr val="7BE3F1"/>
              </a:solidFill>
            </a:endParaRPr>
          </a:p>
        </p:txBody>
      </p:sp>
      <p:sp>
        <p:nvSpPr>
          <p:cNvPr id="15" name="TextBox 14"/>
          <p:cNvSpPr txBox="1"/>
          <p:nvPr/>
        </p:nvSpPr>
        <p:spPr>
          <a:xfrm>
            <a:off x="916531" y="3881270"/>
            <a:ext cx="950017" cy="1107996"/>
          </a:xfrm>
          <a:prstGeom prst="rect">
            <a:avLst/>
          </a:prstGeom>
          <a:noFill/>
        </p:spPr>
        <p:txBody>
          <a:bodyPr wrap="square" rtlCol="0">
            <a:spAutoFit/>
          </a:bodyPr>
          <a:lstStyle/>
          <a:p>
            <a:r>
              <a:rPr lang="en-US" sz="6600" dirty="0" smtClean="0">
                <a:solidFill>
                  <a:srgbClr val="7BE3F1"/>
                </a:solidFill>
                <a:sym typeface="Wingdings 2"/>
              </a:rPr>
              <a:t></a:t>
            </a:r>
            <a:endParaRPr lang="en-US" sz="6600" dirty="0">
              <a:solidFill>
                <a:srgbClr val="7BE3F1"/>
              </a:solidFill>
            </a:endParaRPr>
          </a:p>
        </p:txBody>
      </p:sp>
      <p:sp>
        <p:nvSpPr>
          <p:cNvPr id="16" name="TextBox 15"/>
          <p:cNvSpPr txBox="1"/>
          <p:nvPr/>
        </p:nvSpPr>
        <p:spPr>
          <a:xfrm>
            <a:off x="5274745" y="1557477"/>
            <a:ext cx="950017" cy="1107996"/>
          </a:xfrm>
          <a:prstGeom prst="rect">
            <a:avLst/>
          </a:prstGeom>
          <a:noFill/>
        </p:spPr>
        <p:txBody>
          <a:bodyPr wrap="square" rtlCol="0">
            <a:spAutoFit/>
          </a:bodyPr>
          <a:lstStyle/>
          <a:p>
            <a:r>
              <a:rPr lang="en-US" sz="6600" dirty="0" smtClean="0">
                <a:solidFill>
                  <a:srgbClr val="7BE3F1"/>
                </a:solidFill>
                <a:sym typeface="Wingdings 2"/>
              </a:rPr>
              <a:t></a:t>
            </a:r>
            <a:endParaRPr lang="en-US" sz="6600" dirty="0">
              <a:solidFill>
                <a:srgbClr val="7BE3F1"/>
              </a:solidFill>
            </a:endParaRPr>
          </a:p>
        </p:txBody>
      </p:sp>
      <p:sp>
        <p:nvSpPr>
          <p:cNvPr id="17" name="TextBox 16"/>
          <p:cNvSpPr txBox="1"/>
          <p:nvPr/>
        </p:nvSpPr>
        <p:spPr>
          <a:xfrm>
            <a:off x="6937287" y="3881270"/>
            <a:ext cx="950017" cy="1107996"/>
          </a:xfrm>
          <a:prstGeom prst="rect">
            <a:avLst/>
          </a:prstGeom>
          <a:noFill/>
        </p:spPr>
        <p:txBody>
          <a:bodyPr wrap="square" rtlCol="0">
            <a:spAutoFit/>
          </a:bodyPr>
          <a:lstStyle/>
          <a:p>
            <a:r>
              <a:rPr lang="en-US" sz="6600" dirty="0" smtClean="0">
                <a:solidFill>
                  <a:srgbClr val="7BE3F1"/>
                </a:solidFill>
                <a:sym typeface="Wingdings 2"/>
              </a:rPr>
              <a:t></a:t>
            </a:r>
            <a:endParaRPr lang="en-US" sz="6600" dirty="0">
              <a:solidFill>
                <a:srgbClr val="7BE3F1"/>
              </a:solidFill>
            </a:endParaRPr>
          </a:p>
        </p:txBody>
      </p:sp>
      <p:sp>
        <p:nvSpPr>
          <p:cNvPr id="18"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195406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mph" presetSubtype="0" fill="hold" grpId="0" nodeType="clickEffect">
                                  <p:stCondLst>
                                    <p:cond delay="0"/>
                                  </p:stCondLst>
                                  <p:childTnLst>
                                    <p:animClr clrSpc="hsl" dir="cw">
                                      <p:cBhvr override="childStyle">
                                        <p:cTn id="6" dur="500" fill="hold"/>
                                        <p:tgtEl>
                                          <p:spTgt spid="7"/>
                                        </p:tgtEl>
                                        <p:attrNameLst>
                                          <p:attrName>style.color</p:attrName>
                                        </p:attrNameLst>
                                      </p:cBhvr>
                                      <p:by>
                                        <p:hsl h="0" s="-70588" l="0"/>
                                      </p:by>
                                    </p:animClr>
                                    <p:animClr clrSpc="hsl" dir="cw">
                                      <p:cBhvr>
                                        <p:cTn id="7" dur="500" fill="hold"/>
                                        <p:tgtEl>
                                          <p:spTgt spid="7"/>
                                        </p:tgtEl>
                                        <p:attrNameLst>
                                          <p:attrName>fillcolor</p:attrName>
                                        </p:attrNameLst>
                                      </p:cBhvr>
                                      <p:by>
                                        <p:hsl h="0" s="-70588" l="0"/>
                                      </p:by>
                                    </p:animClr>
                                    <p:animClr clrSpc="hsl" dir="cw">
                                      <p:cBhvr>
                                        <p:cTn id="8" dur="500" fill="hold"/>
                                        <p:tgtEl>
                                          <p:spTgt spid="7"/>
                                        </p:tgtEl>
                                        <p:attrNameLst>
                                          <p:attrName>stroke.color</p:attrName>
                                        </p:attrNameLst>
                                      </p:cBhvr>
                                      <p:by>
                                        <p:hsl h="0" s="-70588" l="0"/>
                                      </p:by>
                                    </p:animClr>
                                    <p:set>
                                      <p:cBhvr>
                                        <p:cTn id="9" dur="500" fill="hold"/>
                                        <p:tgtEl>
                                          <p:spTgt spid="7"/>
                                        </p:tgtEl>
                                        <p:attrNameLst>
                                          <p:attrName>fill.type</p:attrName>
                                        </p:attrNameLst>
                                      </p:cBhvr>
                                      <p:to>
                                        <p:strVal val="solid"/>
                                      </p:to>
                                    </p:set>
                                  </p:childTnLst>
                                </p:cTn>
                              </p:par>
                              <p:par>
                                <p:cTn id="10" presetID="25" presetClass="emph" presetSubtype="0" fill="hold" grpId="0" nodeType="withEffect">
                                  <p:stCondLst>
                                    <p:cond delay="0"/>
                                  </p:stCondLst>
                                  <p:childTnLst>
                                    <p:animClr clrSpc="hsl" dir="cw">
                                      <p:cBhvr override="childStyle">
                                        <p:cTn id="11" dur="500" fill="hold"/>
                                        <p:tgtEl>
                                          <p:spTgt spid="16"/>
                                        </p:tgtEl>
                                        <p:attrNameLst>
                                          <p:attrName>style.color</p:attrName>
                                        </p:attrNameLst>
                                      </p:cBhvr>
                                      <p:by>
                                        <p:hsl h="0" s="-70588" l="0"/>
                                      </p:by>
                                    </p:animClr>
                                    <p:animClr clrSpc="hsl" dir="cw">
                                      <p:cBhvr>
                                        <p:cTn id="12" dur="500" fill="hold"/>
                                        <p:tgtEl>
                                          <p:spTgt spid="16"/>
                                        </p:tgtEl>
                                        <p:attrNameLst>
                                          <p:attrName>fillcolor</p:attrName>
                                        </p:attrNameLst>
                                      </p:cBhvr>
                                      <p:by>
                                        <p:hsl h="0" s="-70588" l="0"/>
                                      </p:by>
                                    </p:animClr>
                                    <p:animClr clrSpc="hsl" dir="cw">
                                      <p:cBhvr>
                                        <p:cTn id="13" dur="500" fill="hold"/>
                                        <p:tgtEl>
                                          <p:spTgt spid="16"/>
                                        </p:tgtEl>
                                        <p:attrNameLst>
                                          <p:attrName>stroke.color</p:attrName>
                                        </p:attrNameLst>
                                      </p:cBhvr>
                                      <p:by>
                                        <p:hsl h="0" s="-70588" l="0"/>
                                      </p:by>
                                    </p:animClr>
                                    <p:set>
                                      <p:cBhvr>
                                        <p:cTn id="14" dur="500" fill="hold"/>
                                        <p:tgtEl>
                                          <p:spTgt spid="16"/>
                                        </p:tgtEl>
                                        <p:attrNameLst>
                                          <p:attrName>fill.type</p:attrName>
                                        </p:attrNameLst>
                                      </p:cBhvr>
                                      <p:to>
                                        <p:strVal val="solid"/>
                                      </p:to>
                                    </p:set>
                                  </p:childTnLst>
                                </p:cTn>
                              </p:par>
                              <p:par>
                                <p:cTn id="15" presetID="3" presetClass="emph" presetSubtype="2" fill="hold" grpId="0" nodeType="withEffect">
                                  <p:stCondLst>
                                    <p:cond delay="0"/>
                                  </p:stCondLst>
                                  <p:childTnLst>
                                    <p:animClr clrSpc="rgb" dir="cw">
                                      <p:cBhvr override="childStyle">
                                        <p:cTn id="16" dur="2000" fill="hold"/>
                                        <p:tgtEl>
                                          <p:spTgt spid="6"/>
                                        </p:tgtEl>
                                        <p:attrNameLst>
                                          <p:attrName>style.color</p:attrName>
                                        </p:attrNameLst>
                                      </p:cBhvr>
                                      <p:to>
                                        <a:srgbClr val="FFFF00"/>
                                      </p:to>
                                    </p:animClr>
                                  </p:childTnLst>
                                </p:cTn>
                              </p:par>
                              <p:par>
                                <p:cTn id="17" presetID="3" presetClass="emph" presetSubtype="2" fill="hold" grpId="0" nodeType="withEffect">
                                  <p:stCondLst>
                                    <p:cond delay="0"/>
                                  </p:stCondLst>
                                  <p:childTnLst>
                                    <p:animClr clrSpc="rgb" dir="cw">
                                      <p:cBhvr override="childStyle">
                                        <p:cTn id="18" dur="2000" fill="hold"/>
                                        <p:tgtEl>
                                          <p:spTgt spid="2"/>
                                        </p:tgtEl>
                                        <p:attrNameLst>
                                          <p:attrName>style.color</p:attrName>
                                        </p:attrNameLst>
                                      </p:cBhvr>
                                      <p:to>
                                        <a:srgbClr val="FFFF00"/>
                                      </p:to>
                                    </p:animClr>
                                  </p:childTnLst>
                                </p:cTn>
                              </p:par>
                              <p:par>
                                <p:cTn id="19" presetID="3" presetClass="emph" presetSubtype="2" fill="hold" grpId="0" nodeType="withEffect">
                                  <p:stCondLst>
                                    <p:cond delay="0"/>
                                  </p:stCondLst>
                                  <p:childTnLst>
                                    <p:animClr clrSpc="rgb" dir="cw">
                                      <p:cBhvr override="childStyle">
                                        <p:cTn id="20" dur="2000" fill="hold"/>
                                        <p:tgtEl>
                                          <p:spTgt spid="8"/>
                                        </p:tgtEl>
                                        <p:attrNameLst>
                                          <p:attrName>style.color</p:attrName>
                                        </p:attrNameLst>
                                      </p:cBhvr>
                                      <p:to>
                                        <a:srgbClr val="FFFF00"/>
                                      </p:to>
                                    </p:animClr>
                                  </p:childTnLst>
                                </p:cTn>
                              </p:par>
                              <p:par>
                                <p:cTn id="21" presetID="3" presetClass="emph" presetSubtype="2" fill="hold" grpId="0" nodeType="withEffect">
                                  <p:stCondLst>
                                    <p:cond delay="0"/>
                                  </p:stCondLst>
                                  <p:childTnLst>
                                    <p:animClr clrSpc="rgb" dir="cw">
                                      <p:cBhvr override="childStyle">
                                        <p:cTn id="22" dur="2000" fill="hold"/>
                                        <p:tgtEl>
                                          <p:spTgt spid="17"/>
                                        </p:tgtEl>
                                        <p:attrNameLst>
                                          <p:attrName>style.color</p:attrName>
                                        </p:attrNameLst>
                                      </p:cBhvr>
                                      <p:to>
                                        <a:srgbClr val="FFFF00"/>
                                      </p:to>
                                    </p:animClr>
                                  </p:childTnLst>
                                </p:cTn>
                              </p:par>
                              <p:par>
                                <p:cTn id="23" presetID="3" presetClass="emph" presetSubtype="2" fill="hold" grpId="0" nodeType="withEffect">
                                  <p:stCondLst>
                                    <p:cond delay="0"/>
                                  </p:stCondLst>
                                  <p:childTnLst>
                                    <p:animClr clrSpc="rgb" dir="cw">
                                      <p:cBhvr override="childStyle">
                                        <p:cTn id="24" dur="2000" fill="hold"/>
                                        <p:tgtEl>
                                          <p:spTgt spid="11"/>
                                        </p:tgtEl>
                                        <p:attrNameLst>
                                          <p:attrName>style.color</p:attrName>
                                        </p:attrNameLst>
                                      </p:cBhvr>
                                      <p:to>
                                        <a:srgbClr val="FFFF00"/>
                                      </p:to>
                                    </p:animClr>
                                  </p:childTnLst>
                                </p:cTn>
                              </p:par>
                              <p:par>
                                <p:cTn id="25" presetID="3" presetClass="emph" presetSubtype="2" fill="hold" grpId="0" nodeType="withEffect">
                                  <p:stCondLst>
                                    <p:cond delay="0"/>
                                  </p:stCondLst>
                                  <p:childTnLst>
                                    <p:animClr clrSpc="rgb" dir="cw">
                                      <p:cBhvr override="childStyle">
                                        <p:cTn id="26" dur="2000" fill="hold"/>
                                        <p:tgtEl>
                                          <p:spTgt spid="15"/>
                                        </p:tgtEl>
                                        <p:attrNameLst>
                                          <p:attrName>style.color</p:attrName>
                                        </p:attrNameLst>
                                      </p:cBhvr>
                                      <p:to>
                                        <a:srgbClr val="FFFF00"/>
                                      </p:to>
                                    </p:animClr>
                                  </p:childTnLst>
                                </p:cTn>
                              </p:par>
                              <p:par>
                                <p:cTn id="27" presetID="25" presetClass="emph" presetSubtype="0" fill="hold" grpId="0" nodeType="withEffect">
                                  <p:stCondLst>
                                    <p:cond delay="0"/>
                                  </p:stCondLst>
                                  <p:childTnLst>
                                    <p:animClr clrSpc="hsl" dir="cw">
                                      <p:cBhvr override="childStyle">
                                        <p:cTn id="28" dur="500" fill="hold"/>
                                        <p:tgtEl>
                                          <p:spTgt spid="10"/>
                                        </p:tgtEl>
                                        <p:attrNameLst>
                                          <p:attrName>style.color</p:attrName>
                                        </p:attrNameLst>
                                      </p:cBhvr>
                                      <p:by>
                                        <p:hsl h="0" s="-70588" l="0"/>
                                      </p:by>
                                    </p:animClr>
                                    <p:animClr clrSpc="hsl" dir="cw">
                                      <p:cBhvr>
                                        <p:cTn id="29" dur="500" fill="hold"/>
                                        <p:tgtEl>
                                          <p:spTgt spid="10"/>
                                        </p:tgtEl>
                                        <p:attrNameLst>
                                          <p:attrName>fillcolor</p:attrName>
                                        </p:attrNameLst>
                                      </p:cBhvr>
                                      <p:by>
                                        <p:hsl h="0" s="-70588" l="0"/>
                                      </p:by>
                                    </p:animClr>
                                    <p:animClr clrSpc="hsl" dir="cw">
                                      <p:cBhvr>
                                        <p:cTn id="30" dur="500" fill="hold"/>
                                        <p:tgtEl>
                                          <p:spTgt spid="10"/>
                                        </p:tgtEl>
                                        <p:attrNameLst>
                                          <p:attrName>stroke.color</p:attrName>
                                        </p:attrNameLst>
                                      </p:cBhvr>
                                      <p:by>
                                        <p:hsl h="0" s="-70588" l="0"/>
                                      </p:by>
                                    </p:animClr>
                                    <p:set>
                                      <p:cBhvr>
                                        <p:cTn id="31" dur="500" fill="hold"/>
                                        <p:tgtEl>
                                          <p:spTgt spid="10"/>
                                        </p:tgtEl>
                                        <p:attrNameLst>
                                          <p:attrName>fill.type</p:attrName>
                                        </p:attrNameLst>
                                      </p:cBhvr>
                                      <p:to>
                                        <p:strVal val="solid"/>
                                      </p:to>
                                    </p:set>
                                  </p:childTnLst>
                                </p:cTn>
                              </p:par>
                              <p:par>
                                <p:cTn id="32" presetID="25" presetClass="emph" presetSubtype="0" fill="hold" grpId="0" nodeType="withEffect">
                                  <p:stCondLst>
                                    <p:cond delay="0"/>
                                  </p:stCondLst>
                                  <p:childTnLst>
                                    <p:animClr clrSpc="hsl" dir="cw">
                                      <p:cBhvr override="childStyle">
                                        <p:cTn id="33" dur="500" fill="hold"/>
                                        <p:tgtEl>
                                          <p:spTgt spid="12"/>
                                        </p:tgtEl>
                                        <p:attrNameLst>
                                          <p:attrName>style.color</p:attrName>
                                        </p:attrNameLst>
                                      </p:cBhvr>
                                      <p:by>
                                        <p:hsl h="0" s="-70588" l="0"/>
                                      </p:by>
                                    </p:animClr>
                                    <p:animClr clrSpc="hsl" dir="cw">
                                      <p:cBhvr>
                                        <p:cTn id="34" dur="500" fill="hold"/>
                                        <p:tgtEl>
                                          <p:spTgt spid="12"/>
                                        </p:tgtEl>
                                        <p:attrNameLst>
                                          <p:attrName>fillcolor</p:attrName>
                                        </p:attrNameLst>
                                      </p:cBhvr>
                                      <p:by>
                                        <p:hsl h="0" s="-70588" l="0"/>
                                      </p:by>
                                    </p:animClr>
                                    <p:animClr clrSpc="hsl" dir="cw">
                                      <p:cBhvr>
                                        <p:cTn id="35" dur="500" fill="hold"/>
                                        <p:tgtEl>
                                          <p:spTgt spid="12"/>
                                        </p:tgtEl>
                                        <p:attrNameLst>
                                          <p:attrName>stroke.color</p:attrName>
                                        </p:attrNameLst>
                                      </p:cBhvr>
                                      <p:by>
                                        <p:hsl h="0" s="-70588" l="0"/>
                                      </p:by>
                                    </p:animClr>
                                    <p:set>
                                      <p:cBhvr>
                                        <p:cTn id="36" dur="500" fill="hold"/>
                                        <p:tgtEl>
                                          <p:spTgt spid="12"/>
                                        </p:tgtEl>
                                        <p:attrNameLst>
                                          <p:attrName>fill.type</p:attrName>
                                        </p:attrNameLst>
                                      </p:cBhvr>
                                      <p:to>
                                        <p:strVal val="solid"/>
                                      </p:to>
                                    </p:set>
                                  </p:childTnLst>
                                </p:cTn>
                              </p:par>
                              <p:par>
                                <p:cTn id="37" presetID="25" presetClass="emph" presetSubtype="0" fill="hold" grpId="0" nodeType="withEffect">
                                  <p:stCondLst>
                                    <p:cond delay="0"/>
                                  </p:stCondLst>
                                  <p:childTnLst>
                                    <p:animClr clrSpc="hsl" dir="cw">
                                      <p:cBhvr override="childStyle">
                                        <p:cTn id="38" dur="500" fill="hold"/>
                                        <p:tgtEl>
                                          <p:spTgt spid="13"/>
                                        </p:tgtEl>
                                        <p:attrNameLst>
                                          <p:attrName>style.color</p:attrName>
                                        </p:attrNameLst>
                                      </p:cBhvr>
                                      <p:by>
                                        <p:hsl h="0" s="-70588" l="0"/>
                                      </p:by>
                                    </p:animClr>
                                    <p:animClr clrSpc="hsl" dir="cw">
                                      <p:cBhvr>
                                        <p:cTn id="39" dur="500" fill="hold"/>
                                        <p:tgtEl>
                                          <p:spTgt spid="13"/>
                                        </p:tgtEl>
                                        <p:attrNameLst>
                                          <p:attrName>fillcolor</p:attrName>
                                        </p:attrNameLst>
                                      </p:cBhvr>
                                      <p:by>
                                        <p:hsl h="0" s="-70588" l="0"/>
                                      </p:by>
                                    </p:animClr>
                                    <p:animClr clrSpc="hsl" dir="cw">
                                      <p:cBhvr>
                                        <p:cTn id="40" dur="500" fill="hold"/>
                                        <p:tgtEl>
                                          <p:spTgt spid="13"/>
                                        </p:tgtEl>
                                        <p:attrNameLst>
                                          <p:attrName>stroke.color</p:attrName>
                                        </p:attrNameLst>
                                      </p:cBhvr>
                                      <p:by>
                                        <p:hsl h="0" s="-70588" l="0"/>
                                      </p:by>
                                    </p:animClr>
                                    <p:set>
                                      <p:cBhvr>
                                        <p:cTn id="41" dur="500" fill="hold"/>
                                        <p:tgtEl>
                                          <p:spTgt spid="13"/>
                                        </p:tgtEl>
                                        <p:attrNameLst>
                                          <p:attrName>fill.type</p:attrName>
                                        </p:attrNameLst>
                                      </p:cBhvr>
                                      <p:to>
                                        <p:strVal val="solid"/>
                                      </p:to>
                                    </p:set>
                                  </p:childTnLst>
                                </p:cTn>
                              </p:par>
                              <p:par>
                                <p:cTn id="42" presetID="9" presetClass="emph" presetSubtype="0" nodeType="withEffect">
                                  <p:stCondLst>
                                    <p:cond delay="0"/>
                                  </p:stCondLst>
                                  <p:childTnLst>
                                    <p:set>
                                      <p:cBhvr rctx="PPT">
                                        <p:cTn id="43" dur="indefinite"/>
                                        <p:tgtEl>
                                          <p:spTgt spid="41986"/>
                                        </p:tgtEl>
                                        <p:attrNameLst>
                                          <p:attrName>style.opacity</p:attrName>
                                        </p:attrNameLst>
                                      </p:cBhvr>
                                      <p:to>
                                        <p:strVal val="0.5"/>
                                      </p:to>
                                    </p:set>
                                    <p:animEffect filter="image" prLst="opacity: 0.5">
                                      <p:cBhvr rctx="IE">
                                        <p:cTn id="44" dur="indefinite"/>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10" grpId="0" animBg="1"/>
      <p:bldP spid="12" grpId="0" animBg="1"/>
      <p:bldP spid="13" grpId="0" animBg="1"/>
      <p:bldP spid="11"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265113"/>
            <a:ext cx="8534400" cy="874712"/>
          </a:xfrm>
        </p:spPr>
        <p:txBody>
          <a:bodyPr/>
          <a:lstStyle/>
          <a:p>
            <a:pPr eaLnBrk="1" fontAlgn="auto" hangingPunct="1">
              <a:spcAft>
                <a:spcPts val="0"/>
              </a:spcAft>
              <a:defRPr/>
            </a:pPr>
            <a:r>
              <a:rPr lang="en-US" sz="4000" b="1" cap="none" dirty="0" smtClean="0">
                <a:solidFill>
                  <a:schemeClr val="accent4"/>
                </a:solidFill>
              </a:rPr>
              <a:t>Irlen Discovery</a:t>
            </a:r>
          </a:p>
        </p:txBody>
      </p:sp>
      <p:sp>
        <p:nvSpPr>
          <p:cNvPr id="14339" name="Rectangle 3"/>
          <p:cNvSpPr>
            <a:spLocks noGrp="1" noChangeArrowheads="1"/>
          </p:cNvSpPr>
          <p:nvPr>
            <p:ph type="body" sz="half" idx="1"/>
          </p:nvPr>
        </p:nvSpPr>
        <p:spPr>
          <a:xfrm>
            <a:off x="614362" y="1041074"/>
            <a:ext cx="8125877" cy="5312229"/>
          </a:xfrm>
        </p:spPr>
        <p:txBody>
          <a:bodyPr>
            <a:normAutofit/>
          </a:bodyPr>
          <a:lstStyle/>
          <a:p>
            <a:pPr marL="342900" indent="-228600" eaLnBrk="1" fontAlgn="base" hangingPunct="1">
              <a:spcBef>
                <a:spcPts val="2400"/>
              </a:spcBef>
              <a:spcAft>
                <a:spcPct val="0"/>
              </a:spcAft>
              <a:buClr>
                <a:schemeClr val="accent3"/>
              </a:buClr>
              <a:defRPr/>
            </a:pPr>
            <a:r>
              <a:rPr lang="en-US" sz="2600" i="0" dirty="0">
                <a:latin typeface="Century Gothic" pitchFamily="34" charset="0"/>
              </a:rPr>
              <a:t>Research based </a:t>
            </a:r>
          </a:p>
          <a:p>
            <a:pPr marL="342900" indent="-228600" eaLnBrk="1" fontAlgn="base" hangingPunct="1">
              <a:spcBef>
                <a:spcPts val="2400"/>
              </a:spcBef>
              <a:spcAft>
                <a:spcPct val="0"/>
              </a:spcAft>
              <a:buClr>
                <a:schemeClr val="accent3"/>
              </a:buClr>
              <a:defRPr/>
            </a:pPr>
            <a:r>
              <a:rPr lang="en-US" sz="2600" i="0" dirty="0">
                <a:latin typeface="Century Gothic" pitchFamily="34" charset="0"/>
              </a:rPr>
              <a:t>US Federal research grant</a:t>
            </a:r>
          </a:p>
          <a:p>
            <a:pPr marL="342900" indent="-228600" eaLnBrk="1" fontAlgn="base" hangingPunct="1">
              <a:spcBef>
                <a:spcPts val="2400"/>
              </a:spcBef>
              <a:spcAft>
                <a:spcPct val="0"/>
              </a:spcAft>
              <a:buClr>
                <a:schemeClr val="accent3"/>
              </a:buClr>
              <a:defRPr/>
            </a:pPr>
            <a:r>
              <a:rPr lang="en-US" sz="2600" i="0" dirty="0">
                <a:latin typeface="Century Gothic" pitchFamily="34" charset="0"/>
              </a:rPr>
              <a:t>Single study research design with 1,500 adults</a:t>
            </a:r>
          </a:p>
          <a:p>
            <a:pPr marL="342900" indent="-228600" eaLnBrk="1" fontAlgn="base" hangingPunct="1">
              <a:spcBef>
                <a:spcPts val="2400"/>
              </a:spcBef>
              <a:spcAft>
                <a:spcPct val="0"/>
              </a:spcAft>
              <a:buClr>
                <a:schemeClr val="accent3"/>
              </a:buClr>
              <a:defRPr/>
            </a:pPr>
            <a:r>
              <a:rPr lang="en-US" sz="2600" i="0" dirty="0">
                <a:latin typeface="Century Gothic" pitchFamily="34" charset="0"/>
              </a:rPr>
              <a:t>Conducted between 1980-1983 by Helen Irlen</a:t>
            </a:r>
          </a:p>
          <a:p>
            <a:pPr marL="342900" indent="-228600" eaLnBrk="1" fontAlgn="base" hangingPunct="1">
              <a:spcBef>
                <a:spcPts val="2400"/>
              </a:spcBef>
              <a:spcAft>
                <a:spcPct val="0"/>
              </a:spcAft>
              <a:buClr>
                <a:schemeClr val="accent3"/>
              </a:buClr>
              <a:defRPr/>
            </a:pPr>
            <a:r>
              <a:rPr lang="en-US" sz="2600" i="0" dirty="0">
                <a:latin typeface="Century Gothic" pitchFamily="34" charset="0"/>
              </a:rPr>
              <a:t>Helen Irlen presented at American Psychological Association Conference (APA) 1983</a:t>
            </a:r>
          </a:p>
        </p:txBody>
      </p:sp>
      <p:sp>
        <p:nvSpPr>
          <p:cNvPr id="4"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399278035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5"/>
          <p:cNvSpPr txBox="1">
            <a:spLocks noChangeArrowheads="1"/>
          </p:cNvSpPr>
          <p:nvPr/>
        </p:nvSpPr>
        <p:spPr bwMode="auto">
          <a:xfrm>
            <a:off x="836613" y="1050975"/>
            <a:ext cx="356711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hangingPunct="1"/>
            <a:r>
              <a:rPr lang="en-US" sz="2800" b="1"/>
              <a:t>Without Irlen Lenses</a:t>
            </a:r>
          </a:p>
        </p:txBody>
      </p:sp>
      <p:sp>
        <p:nvSpPr>
          <p:cNvPr id="9" name="Text Box 6"/>
          <p:cNvSpPr txBox="1">
            <a:spLocks noChangeArrowheads="1"/>
          </p:cNvSpPr>
          <p:nvPr/>
        </p:nvSpPr>
        <p:spPr bwMode="auto">
          <a:xfrm>
            <a:off x="5203825" y="1050975"/>
            <a:ext cx="30146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Century Gothic" pitchFamily="34" charset="0"/>
                <a:cs typeface="Arial" pitchFamily="34" charset="0"/>
              </a:defRPr>
            </a:lvl1pPr>
            <a:lvl2pPr marL="742950" indent="-285750" eaLnBrk="0" hangingPunct="0">
              <a:defRPr>
                <a:solidFill>
                  <a:schemeClr val="tx1"/>
                </a:solidFill>
                <a:latin typeface="Century Gothic" pitchFamily="34" charset="0"/>
                <a:cs typeface="Arial" pitchFamily="34" charset="0"/>
              </a:defRPr>
            </a:lvl2pPr>
            <a:lvl3pPr marL="1143000" indent="-228600" eaLnBrk="0" hangingPunct="0">
              <a:defRPr>
                <a:solidFill>
                  <a:schemeClr val="tx1"/>
                </a:solidFill>
                <a:latin typeface="Century Gothic" pitchFamily="34" charset="0"/>
                <a:cs typeface="Arial" pitchFamily="34" charset="0"/>
              </a:defRPr>
            </a:lvl3pPr>
            <a:lvl4pPr marL="1600200" indent="-228600" eaLnBrk="0" hangingPunct="0">
              <a:defRPr>
                <a:solidFill>
                  <a:schemeClr val="tx1"/>
                </a:solidFill>
                <a:latin typeface="Century Gothic" pitchFamily="34" charset="0"/>
                <a:cs typeface="Arial" pitchFamily="34" charset="0"/>
              </a:defRPr>
            </a:lvl4pPr>
            <a:lvl5pPr marL="2057400" indent="-228600" eaLnBrk="0" hangingPunct="0">
              <a:defRPr>
                <a:solidFill>
                  <a:schemeClr val="tx1"/>
                </a:solidFill>
                <a:latin typeface="Century Gothic" pitchFamily="34" charset="0"/>
                <a:cs typeface="Arial" pitchFamily="34" charset="0"/>
              </a:defRPr>
            </a:lvl5pPr>
            <a:lvl6pPr marL="2514600" indent="-228600" eaLnBrk="0" fontAlgn="base" hangingPunct="0">
              <a:spcBef>
                <a:spcPct val="0"/>
              </a:spcBef>
              <a:spcAft>
                <a:spcPct val="0"/>
              </a:spcAft>
              <a:defRPr>
                <a:solidFill>
                  <a:schemeClr val="tx1"/>
                </a:solidFill>
                <a:latin typeface="Century Gothic" pitchFamily="34" charset="0"/>
                <a:cs typeface="Arial" pitchFamily="34" charset="0"/>
              </a:defRPr>
            </a:lvl6pPr>
            <a:lvl7pPr marL="2971800" indent="-228600" eaLnBrk="0" fontAlgn="base" hangingPunct="0">
              <a:spcBef>
                <a:spcPct val="0"/>
              </a:spcBef>
              <a:spcAft>
                <a:spcPct val="0"/>
              </a:spcAft>
              <a:defRPr>
                <a:solidFill>
                  <a:schemeClr val="tx1"/>
                </a:solidFill>
                <a:latin typeface="Century Gothic" pitchFamily="34" charset="0"/>
                <a:cs typeface="Arial" pitchFamily="34" charset="0"/>
              </a:defRPr>
            </a:lvl7pPr>
            <a:lvl8pPr marL="3429000" indent="-228600" eaLnBrk="0" fontAlgn="base" hangingPunct="0">
              <a:spcBef>
                <a:spcPct val="0"/>
              </a:spcBef>
              <a:spcAft>
                <a:spcPct val="0"/>
              </a:spcAft>
              <a:defRPr>
                <a:solidFill>
                  <a:schemeClr val="tx1"/>
                </a:solidFill>
                <a:latin typeface="Century Gothic" pitchFamily="34" charset="0"/>
                <a:cs typeface="Arial" pitchFamily="34" charset="0"/>
              </a:defRPr>
            </a:lvl8pPr>
            <a:lvl9pPr marL="3886200" indent="-228600" eaLnBrk="0" fontAlgn="base" hangingPunct="0">
              <a:spcBef>
                <a:spcPct val="0"/>
              </a:spcBef>
              <a:spcAft>
                <a:spcPct val="0"/>
              </a:spcAft>
              <a:defRPr>
                <a:solidFill>
                  <a:schemeClr val="tx1"/>
                </a:solidFill>
                <a:latin typeface="Century Gothic" pitchFamily="34" charset="0"/>
                <a:cs typeface="Arial" pitchFamily="34" charset="0"/>
              </a:defRPr>
            </a:lvl9pPr>
          </a:lstStyle>
          <a:p>
            <a:pPr eaLnBrk="1" hangingPunct="1"/>
            <a:r>
              <a:rPr lang="en-US" sz="2800" b="1"/>
              <a:t>With Irlen Lenses</a:t>
            </a:r>
          </a:p>
        </p:txBody>
      </p:sp>
      <p:sp>
        <p:nvSpPr>
          <p:cNvPr id="10" name="Rectangle 4"/>
          <p:cNvSpPr>
            <a:spLocks noChangeArrowheads="1"/>
          </p:cNvSpPr>
          <p:nvPr/>
        </p:nvSpPr>
        <p:spPr bwMode="auto">
          <a:xfrm>
            <a:off x="3124200" y="5927775"/>
            <a:ext cx="2808288" cy="336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1600">
                <a:latin typeface="Times New Roman" pitchFamily="18" charset="0"/>
              </a:rPr>
              <a:t>Courtesy of Daniel Amen, M.D.</a:t>
            </a:r>
            <a:endParaRPr lang="en-US" sz="2400">
              <a:latin typeface="Helvetica" pitchFamily="34" charset="0"/>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a:xfrm>
            <a:off x="667875" y="1812975"/>
            <a:ext cx="3735849" cy="3449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12700" cap="flat" cmpd="sng">
                <a:solidFill>
                  <a:schemeClr val="tx1"/>
                </a:solidFill>
                <a:prstDash val="solid"/>
                <a:miter lim="800000"/>
                <a:headEnd/>
                <a:tailEnd/>
              </a14:hiddenLine>
            </a:ext>
          </a:extLst>
        </p:spPr>
      </p:pic>
      <p:pic>
        <p:nvPicPr>
          <p:cNvPr id="12"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55556" y="1812975"/>
            <a:ext cx="4031243" cy="34512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Grp="1" noChangeArrowheads="1"/>
          </p:cNvSpPr>
          <p:nvPr>
            <p:ph type="title"/>
          </p:nvPr>
        </p:nvSpPr>
        <p:spPr>
          <a:xfrm>
            <a:off x="152401" y="265112"/>
            <a:ext cx="6821488" cy="701675"/>
          </a:xfrm>
        </p:spPr>
        <p:txBody>
          <a:bodyPr>
            <a:normAutofit/>
          </a:bodyPr>
          <a:lstStyle/>
          <a:p>
            <a:pPr>
              <a:defRPr/>
            </a:pPr>
            <a:r>
              <a:rPr lang="en-US" sz="4000" b="1" cap="none" dirty="0" smtClean="0">
                <a:solidFill>
                  <a:schemeClr val="accent4"/>
                </a:solidFill>
              </a:rPr>
              <a:t>The Result: A Calmer Brain</a:t>
            </a:r>
            <a:endParaRPr lang="en-US" sz="4000" b="1" cap="none" dirty="0">
              <a:solidFill>
                <a:schemeClr val="accent4"/>
              </a:solidFill>
            </a:endParaRPr>
          </a:p>
        </p:txBody>
      </p:sp>
      <p:sp>
        <p:nvSpPr>
          <p:cNvPr id="13"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131509736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926540"/>
            <a:ext cx="8229600" cy="1139825"/>
          </a:xfrm>
        </p:spPr>
        <p:txBody>
          <a:bodyPr>
            <a:normAutofit/>
          </a:bodyPr>
          <a:lstStyle/>
          <a:p>
            <a:pPr fontAlgn="auto">
              <a:spcAft>
                <a:spcPts val="0"/>
              </a:spcAft>
              <a:defRPr/>
            </a:pPr>
            <a:r>
              <a:rPr lang="en-US" sz="4000" b="1" cap="none" dirty="0">
                <a:solidFill>
                  <a:schemeClr val="accent4"/>
                </a:solidFill>
              </a:rPr>
              <a:t>What </a:t>
            </a:r>
            <a:r>
              <a:rPr lang="en-US" sz="4000" b="1" cap="none" dirty="0" smtClean="0">
                <a:solidFill>
                  <a:schemeClr val="accent4"/>
                </a:solidFill>
              </a:rPr>
              <a:t>Can You Do</a:t>
            </a:r>
            <a:r>
              <a:rPr lang="en-US" sz="4000" b="1" cap="none" dirty="0">
                <a:solidFill>
                  <a:schemeClr val="accent4"/>
                </a:solidFill>
              </a:rPr>
              <a:t>?</a:t>
            </a:r>
          </a:p>
        </p:txBody>
      </p:sp>
      <p:sp>
        <p:nvSpPr>
          <p:cNvPr id="3"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173538503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52400" y="277813"/>
            <a:ext cx="8010525" cy="1139825"/>
          </a:xfrm>
        </p:spPr>
        <p:txBody>
          <a:bodyPr>
            <a:noAutofit/>
          </a:bodyPr>
          <a:lstStyle/>
          <a:p>
            <a:pPr fontAlgn="auto">
              <a:spcAft>
                <a:spcPts val="0"/>
              </a:spcAft>
              <a:defRPr/>
            </a:pPr>
            <a:r>
              <a:rPr lang="en-US" sz="4000" b="1" cap="none" dirty="0" smtClean="0">
                <a:solidFill>
                  <a:schemeClr val="accent4"/>
                </a:solidFill>
              </a:rPr>
              <a:t>Identify Irlen First</a:t>
            </a:r>
            <a:endParaRPr lang="en-US" sz="4000" b="1" cap="none" dirty="0">
              <a:solidFill>
                <a:schemeClr val="accent4"/>
              </a:solidFill>
            </a:endParaRPr>
          </a:p>
        </p:txBody>
      </p:sp>
      <p:graphicFrame>
        <p:nvGraphicFramePr>
          <p:cNvPr id="5" name="Diagram 4"/>
          <p:cNvGraphicFramePr/>
          <p:nvPr>
            <p:extLst>
              <p:ext uri="{D42A27DB-BD31-4B8C-83A1-F6EECF244321}">
                <p14:modId xmlns:p14="http://schemas.microsoft.com/office/powerpoint/2010/main" val="1734746483"/>
              </p:ext>
            </p:extLst>
          </p:nvPr>
        </p:nvGraphicFramePr>
        <p:xfrm>
          <a:off x="614362" y="1006827"/>
          <a:ext cx="7852743" cy="5235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114583560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152400" y="265113"/>
            <a:ext cx="8872847" cy="2544933"/>
          </a:xfrm>
        </p:spPr>
        <p:txBody>
          <a:bodyPr>
            <a:normAutofit/>
          </a:bodyPr>
          <a:lstStyle/>
          <a:p>
            <a:pPr>
              <a:defRPr/>
            </a:pPr>
            <a:r>
              <a:rPr lang="en-US" sz="4000" b="1" cap="none" dirty="0" smtClean="0">
                <a:solidFill>
                  <a:schemeClr val="accent4"/>
                </a:solidFill>
              </a:rPr>
              <a:t>Identify Students With Risk Factors</a:t>
            </a:r>
            <a:endParaRPr lang="en-US" sz="4000" b="1" cap="none" dirty="0">
              <a:solidFill>
                <a:schemeClr val="accent4"/>
              </a:solidFill>
            </a:endParaRPr>
          </a:p>
        </p:txBody>
      </p:sp>
      <p:sp>
        <p:nvSpPr>
          <p:cNvPr id="185347" name="Rectangle 3"/>
          <p:cNvSpPr>
            <a:spLocks noGrp="1" noChangeArrowheads="1"/>
          </p:cNvSpPr>
          <p:nvPr>
            <p:ph type="body" idx="4294967295"/>
          </p:nvPr>
        </p:nvSpPr>
        <p:spPr>
          <a:xfrm>
            <a:off x="457200" y="2255025"/>
            <a:ext cx="4114800" cy="4664387"/>
          </a:xfrm>
          <a:prstGeom prst="rect">
            <a:avLst/>
          </a:prstGeom>
        </p:spPr>
        <p:txBody>
          <a:bodyPr>
            <a:normAutofit/>
          </a:bodyPr>
          <a:lstStyle/>
          <a:p>
            <a:pPr>
              <a:spcBef>
                <a:spcPts val="1800"/>
              </a:spcBef>
            </a:pPr>
            <a:r>
              <a:rPr lang="en-US" sz="2400" i="0" dirty="0">
                <a:latin typeface="Century Gothic" pitchFamily="34" charset="0"/>
              </a:rPr>
              <a:t>Skip words or lines</a:t>
            </a:r>
          </a:p>
          <a:p>
            <a:pPr>
              <a:spcBef>
                <a:spcPts val="1800"/>
              </a:spcBef>
            </a:pPr>
            <a:r>
              <a:rPr lang="en-US" sz="2400" i="0" dirty="0">
                <a:latin typeface="Century Gothic" pitchFamily="34" charset="0"/>
              </a:rPr>
              <a:t>Lose place</a:t>
            </a:r>
          </a:p>
          <a:p>
            <a:pPr>
              <a:spcBef>
                <a:spcPts val="1800"/>
              </a:spcBef>
            </a:pPr>
            <a:r>
              <a:rPr lang="en-US" sz="2400" i="0" dirty="0">
                <a:latin typeface="Century Gothic" pitchFamily="34" charset="0"/>
              </a:rPr>
              <a:t>Repeat lines</a:t>
            </a:r>
          </a:p>
          <a:p>
            <a:pPr>
              <a:spcBef>
                <a:spcPts val="1800"/>
              </a:spcBef>
            </a:pPr>
            <a:r>
              <a:rPr lang="en-US" sz="2400" i="0" dirty="0">
                <a:latin typeface="Century Gothic" pitchFamily="34" charset="0"/>
              </a:rPr>
              <a:t>Misread words</a:t>
            </a:r>
          </a:p>
          <a:p>
            <a:pPr>
              <a:spcBef>
                <a:spcPts val="1800"/>
              </a:spcBef>
            </a:pPr>
            <a:r>
              <a:rPr lang="en-US" sz="2400" i="0" dirty="0">
                <a:latin typeface="Century Gothic" pitchFamily="34" charset="0"/>
              </a:rPr>
              <a:t>Reading slow or choppy</a:t>
            </a:r>
          </a:p>
          <a:p>
            <a:pPr>
              <a:spcBef>
                <a:spcPts val="1800"/>
              </a:spcBef>
            </a:pPr>
            <a:r>
              <a:rPr lang="en-US" sz="2400" i="0" dirty="0">
                <a:latin typeface="Century Gothic" pitchFamily="34" charset="0"/>
              </a:rPr>
              <a:t>Reading deteriorates</a:t>
            </a:r>
          </a:p>
          <a:p>
            <a:pPr>
              <a:spcBef>
                <a:spcPts val="1800"/>
              </a:spcBef>
            </a:pPr>
            <a:r>
              <a:rPr lang="en-US" sz="2400" i="0" dirty="0">
                <a:latin typeface="Century Gothic" pitchFamily="34" charset="0"/>
              </a:rPr>
              <a:t>Rereads for comprehension</a:t>
            </a:r>
          </a:p>
        </p:txBody>
      </p:sp>
      <p:sp>
        <p:nvSpPr>
          <p:cNvPr id="2" name="TextBox 1"/>
          <p:cNvSpPr txBox="1"/>
          <p:nvPr/>
        </p:nvSpPr>
        <p:spPr>
          <a:xfrm>
            <a:off x="296883" y="1751426"/>
            <a:ext cx="3550722" cy="461665"/>
          </a:xfrm>
          <a:prstGeom prst="rect">
            <a:avLst/>
          </a:prstGeom>
          <a:noFill/>
        </p:spPr>
        <p:txBody>
          <a:bodyPr wrap="square" rtlCol="0">
            <a:spAutoFit/>
          </a:bodyPr>
          <a:lstStyle/>
          <a:p>
            <a:pPr algn="ctr"/>
            <a:r>
              <a:rPr lang="en-US" sz="2400" u="sng" dirty="0" smtClean="0">
                <a:solidFill>
                  <a:schemeClr val="accent3"/>
                </a:solidFill>
              </a:rPr>
              <a:t>Reading Difficulties</a:t>
            </a:r>
            <a:endParaRPr lang="en-US" sz="2400" u="sng" dirty="0">
              <a:solidFill>
                <a:schemeClr val="accent3"/>
              </a:solidFill>
            </a:endParaRPr>
          </a:p>
        </p:txBody>
      </p:sp>
      <p:sp>
        <p:nvSpPr>
          <p:cNvPr id="5" name="TextBox 4"/>
          <p:cNvSpPr txBox="1"/>
          <p:nvPr/>
        </p:nvSpPr>
        <p:spPr>
          <a:xfrm>
            <a:off x="5318166" y="1751426"/>
            <a:ext cx="2838203" cy="461665"/>
          </a:xfrm>
          <a:prstGeom prst="rect">
            <a:avLst/>
          </a:prstGeom>
          <a:noFill/>
        </p:spPr>
        <p:txBody>
          <a:bodyPr wrap="square" rtlCol="0">
            <a:spAutoFit/>
          </a:bodyPr>
          <a:lstStyle/>
          <a:p>
            <a:pPr algn="ctr"/>
            <a:r>
              <a:rPr lang="en-US" sz="2400" u="sng" dirty="0" smtClean="0">
                <a:solidFill>
                  <a:schemeClr val="accent3"/>
                </a:solidFill>
              </a:rPr>
              <a:t>Discomfort</a:t>
            </a:r>
            <a:endParaRPr lang="en-US" sz="2400" u="sng" dirty="0">
              <a:solidFill>
                <a:schemeClr val="accent3"/>
              </a:solidFill>
            </a:endParaRPr>
          </a:p>
        </p:txBody>
      </p:sp>
      <p:sp>
        <p:nvSpPr>
          <p:cNvPr id="6" name="TextBox 5"/>
          <p:cNvSpPr txBox="1"/>
          <p:nvPr/>
        </p:nvSpPr>
        <p:spPr>
          <a:xfrm>
            <a:off x="614363" y="1126119"/>
            <a:ext cx="7923995" cy="523220"/>
          </a:xfrm>
          <a:prstGeom prst="rect">
            <a:avLst/>
          </a:prstGeom>
          <a:noFill/>
        </p:spPr>
        <p:txBody>
          <a:bodyPr wrap="square" rtlCol="0">
            <a:spAutoFit/>
          </a:bodyPr>
          <a:lstStyle/>
          <a:p>
            <a:pPr algn="ctr"/>
            <a:r>
              <a:rPr lang="en-US" sz="2800" dirty="0" smtClean="0">
                <a:solidFill>
                  <a:srgbClr val="7BE3F1"/>
                </a:solidFill>
              </a:rPr>
              <a:t>Irlen Reading Strategies Questionnaire</a:t>
            </a:r>
            <a:endParaRPr lang="en-US" sz="2800" dirty="0">
              <a:solidFill>
                <a:srgbClr val="7BE3F1"/>
              </a:solidFill>
            </a:endParaRPr>
          </a:p>
        </p:txBody>
      </p:sp>
      <p:sp>
        <p:nvSpPr>
          <p:cNvPr id="7" name="Rectangle 3"/>
          <p:cNvSpPr txBox="1">
            <a:spLocks noChangeArrowheads="1"/>
          </p:cNvSpPr>
          <p:nvPr/>
        </p:nvSpPr>
        <p:spPr>
          <a:xfrm>
            <a:off x="4726379" y="2255026"/>
            <a:ext cx="4286991" cy="41148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1800"/>
              </a:spcBef>
            </a:pPr>
            <a:r>
              <a:rPr lang="en-US" sz="2400" i="0" dirty="0" smtClean="0">
                <a:latin typeface="Century Gothic" pitchFamily="34" charset="0"/>
              </a:rPr>
              <a:t>Eyes: hurt, ache, burn</a:t>
            </a:r>
          </a:p>
          <a:p>
            <a:pPr>
              <a:spcBef>
                <a:spcPts val="1800"/>
              </a:spcBef>
            </a:pPr>
            <a:r>
              <a:rPr lang="en-US" sz="2400" i="0" dirty="0" smtClean="0">
                <a:latin typeface="Century Gothic" pitchFamily="34" charset="0"/>
              </a:rPr>
              <a:t>Eyes: dry, sandy, scratchy, itchy, heavy</a:t>
            </a:r>
          </a:p>
          <a:p>
            <a:pPr>
              <a:spcBef>
                <a:spcPts val="1800"/>
              </a:spcBef>
            </a:pPr>
            <a:r>
              <a:rPr lang="en-US" sz="2400" i="0" dirty="0" smtClean="0">
                <a:latin typeface="Century Gothic" pitchFamily="34" charset="0"/>
              </a:rPr>
              <a:t>Sleepy</a:t>
            </a:r>
          </a:p>
          <a:p>
            <a:pPr>
              <a:spcBef>
                <a:spcPts val="1800"/>
              </a:spcBef>
            </a:pPr>
            <a:r>
              <a:rPr lang="en-US" sz="2400" i="0" dirty="0" smtClean="0">
                <a:latin typeface="Century Gothic" pitchFamily="34" charset="0"/>
              </a:rPr>
              <a:t>Headache, dizzy, nauseous</a:t>
            </a:r>
          </a:p>
          <a:p>
            <a:pPr>
              <a:spcBef>
                <a:spcPts val="1800"/>
              </a:spcBef>
            </a:pPr>
            <a:r>
              <a:rPr lang="en-US" sz="2400" i="0" dirty="0" smtClean="0">
                <a:latin typeface="Century Gothic" pitchFamily="34" charset="0"/>
              </a:rPr>
              <a:t>More difficult to read with bright or fluorescent lights</a:t>
            </a:r>
            <a:endParaRPr lang="en-US" sz="2400" i="0" dirty="0">
              <a:latin typeface="Century Gothic" pitchFamily="34" charset="0"/>
            </a:endParaRPr>
          </a:p>
        </p:txBody>
      </p:sp>
      <p:sp>
        <p:nvSpPr>
          <p:cNvPr id="8"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1652745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85347">
                                            <p:txEl>
                                              <p:pRg st="0" end="0"/>
                                            </p:txEl>
                                          </p:spTgt>
                                        </p:tgtEl>
                                        <p:attrNameLst>
                                          <p:attrName>ppt_c</p:attrName>
                                        </p:attrNameLst>
                                      </p:cBhvr>
                                      <p:to>
                                        <a:srgbClr val="6D6D8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534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85347">
                                            <p:txEl>
                                              <p:pRg st="1" end="1"/>
                                            </p:txEl>
                                          </p:spTgt>
                                        </p:tgtEl>
                                        <p:attrNameLst>
                                          <p:attrName>ppt_c</p:attrName>
                                        </p:attrNameLst>
                                      </p:cBhvr>
                                      <p:to>
                                        <a:srgbClr val="6D6D8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534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85347">
                                            <p:txEl>
                                              <p:pRg st="2" end="2"/>
                                            </p:txEl>
                                          </p:spTgt>
                                        </p:tgtEl>
                                        <p:attrNameLst>
                                          <p:attrName>ppt_c</p:attrName>
                                        </p:attrNameLst>
                                      </p:cBhvr>
                                      <p:to>
                                        <a:srgbClr val="6D6D8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534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85347">
                                            <p:txEl>
                                              <p:pRg st="3" end="3"/>
                                            </p:txEl>
                                          </p:spTgt>
                                        </p:tgtEl>
                                        <p:attrNameLst>
                                          <p:attrName>ppt_c</p:attrName>
                                        </p:attrNameLst>
                                      </p:cBhvr>
                                      <p:to>
                                        <a:srgbClr val="6D6D8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534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85347">
                                            <p:txEl>
                                              <p:pRg st="4" end="4"/>
                                            </p:txEl>
                                          </p:spTgt>
                                        </p:tgtEl>
                                        <p:attrNameLst>
                                          <p:attrName>ppt_c</p:attrName>
                                        </p:attrNameLst>
                                      </p:cBhvr>
                                      <p:to>
                                        <a:srgbClr val="6D6D8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5347">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185347">
                                            <p:txEl>
                                              <p:pRg st="5" end="5"/>
                                            </p:txEl>
                                          </p:spTgt>
                                        </p:tgtEl>
                                        <p:attrNameLst>
                                          <p:attrName>ppt_c</p:attrName>
                                        </p:attrNameLst>
                                      </p:cBhvr>
                                      <p:to>
                                        <a:srgbClr val="6D6D8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5347">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185347">
                                            <p:txEl>
                                              <p:pRg st="6" end="6"/>
                                            </p:txEl>
                                          </p:spTgt>
                                        </p:tgtEl>
                                        <p:attrNameLst>
                                          <p:attrName>ppt_c</p:attrName>
                                        </p:attrNameLst>
                                      </p:cBhvr>
                                      <p:to>
                                        <a:srgbClr val="6D6D81"/>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rgbClr val="6D6D81"/>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rgbClr val="6D6D81"/>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rgbClr val="6D6D81"/>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3" end="3"/>
                                            </p:txEl>
                                          </p:spTgt>
                                        </p:tgtEl>
                                        <p:attrNameLst>
                                          <p:attrName>ppt_c</p:attrName>
                                        </p:attrNameLst>
                                      </p:cBhvr>
                                      <p:to>
                                        <a:srgbClr val="6D6D81"/>
                                      </p:to>
                                    </p:animClr>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152400" y="265113"/>
            <a:ext cx="8872847" cy="2544933"/>
          </a:xfrm>
        </p:spPr>
        <p:txBody>
          <a:bodyPr>
            <a:normAutofit/>
          </a:bodyPr>
          <a:lstStyle/>
          <a:p>
            <a:pPr>
              <a:defRPr/>
            </a:pPr>
            <a:r>
              <a:rPr lang="en-US" sz="4000" b="1" cap="none" dirty="0" smtClean="0">
                <a:solidFill>
                  <a:schemeClr val="accent4"/>
                </a:solidFill>
              </a:rPr>
              <a:t>Identify Students With Risk Factors</a:t>
            </a:r>
            <a:endParaRPr lang="en-US" sz="4000" b="1" cap="none" dirty="0">
              <a:solidFill>
                <a:schemeClr val="accent4"/>
              </a:solidFill>
            </a:endParaRPr>
          </a:p>
        </p:txBody>
      </p:sp>
      <p:sp>
        <p:nvSpPr>
          <p:cNvPr id="185347" name="Rectangle 3"/>
          <p:cNvSpPr>
            <a:spLocks noGrp="1" noChangeArrowheads="1"/>
          </p:cNvSpPr>
          <p:nvPr>
            <p:ph type="body" idx="4294967295"/>
          </p:nvPr>
        </p:nvSpPr>
        <p:spPr>
          <a:xfrm>
            <a:off x="457200" y="2255025"/>
            <a:ext cx="4114800" cy="4664387"/>
          </a:xfrm>
          <a:prstGeom prst="rect">
            <a:avLst/>
          </a:prstGeom>
        </p:spPr>
        <p:txBody>
          <a:bodyPr>
            <a:normAutofit/>
          </a:bodyPr>
          <a:lstStyle/>
          <a:p>
            <a:pPr>
              <a:spcBef>
                <a:spcPts val="1800"/>
              </a:spcBef>
            </a:pPr>
            <a:r>
              <a:rPr lang="en-US" sz="2400" i="0" dirty="0">
                <a:latin typeface="Century Gothic" pitchFamily="34" charset="0"/>
              </a:rPr>
              <a:t>Skip words or lines</a:t>
            </a:r>
          </a:p>
          <a:p>
            <a:pPr>
              <a:spcBef>
                <a:spcPts val="1800"/>
              </a:spcBef>
            </a:pPr>
            <a:r>
              <a:rPr lang="en-US" sz="2400" i="0" dirty="0">
                <a:latin typeface="Century Gothic" pitchFamily="34" charset="0"/>
              </a:rPr>
              <a:t>Lose place</a:t>
            </a:r>
          </a:p>
          <a:p>
            <a:pPr>
              <a:spcBef>
                <a:spcPts val="1800"/>
              </a:spcBef>
            </a:pPr>
            <a:r>
              <a:rPr lang="en-US" sz="2400" i="0" dirty="0">
                <a:latin typeface="Century Gothic" pitchFamily="34" charset="0"/>
              </a:rPr>
              <a:t>Repeat lines</a:t>
            </a:r>
          </a:p>
          <a:p>
            <a:pPr>
              <a:spcBef>
                <a:spcPts val="1800"/>
              </a:spcBef>
            </a:pPr>
            <a:r>
              <a:rPr lang="en-US" sz="2400" i="0" dirty="0">
                <a:latin typeface="Century Gothic" pitchFamily="34" charset="0"/>
              </a:rPr>
              <a:t>Misread words</a:t>
            </a:r>
          </a:p>
          <a:p>
            <a:pPr>
              <a:spcBef>
                <a:spcPts val="1800"/>
              </a:spcBef>
            </a:pPr>
            <a:r>
              <a:rPr lang="en-US" sz="2400" i="0" dirty="0">
                <a:latin typeface="Century Gothic" pitchFamily="34" charset="0"/>
              </a:rPr>
              <a:t>Reading slow or choppy</a:t>
            </a:r>
          </a:p>
          <a:p>
            <a:pPr>
              <a:spcBef>
                <a:spcPts val="1800"/>
              </a:spcBef>
            </a:pPr>
            <a:r>
              <a:rPr lang="en-US" sz="2400" i="0" dirty="0">
                <a:latin typeface="Century Gothic" pitchFamily="34" charset="0"/>
              </a:rPr>
              <a:t>Reading deteriorates</a:t>
            </a:r>
          </a:p>
          <a:p>
            <a:pPr>
              <a:spcBef>
                <a:spcPts val="1800"/>
              </a:spcBef>
            </a:pPr>
            <a:r>
              <a:rPr lang="en-US" sz="2400" i="0" dirty="0">
                <a:latin typeface="Century Gothic" pitchFamily="34" charset="0"/>
              </a:rPr>
              <a:t>Rereads for comprehension</a:t>
            </a:r>
          </a:p>
        </p:txBody>
      </p:sp>
      <p:sp>
        <p:nvSpPr>
          <p:cNvPr id="2" name="TextBox 1"/>
          <p:cNvSpPr txBox="1"/>
          <p:nvPr/>
        </p:nvSpPr>
        <p:spPr>
          <a:xfrm>
            <a:off x="296883" y="1751426"/>
            <a:ext cx="3550722" cy="461665"/>
          </a:xfrm>
          <a:prstGeom prst="rect">
            <a:avLst/>
          </a:prstGeom>
          <a:noFill/>
        </p:spPr>
        <p:txBody>
          <a:bodyPr wrap="square" rtlCol="0">
            <a:spAutoFit/>
          </a:bodyPr>
          <a:lstStyle/>
          <a:p>
            <a:pPr algn="ctr"/>
            <a:r>
              <a:rPr lang="en-US" sz="2400" u="sng" dirty="0" smtClean="0">
                <a:solidFill>
                  <a:schemeClr val="accent3"/>
                </a:solidFill>
              </a:rPr>
              <a:t>Reading Difficulties</a:t>
            </a:r>
            <a:endParaRPr lang="en-US" sz="2400" u="sng" dirty="0">
              <a:solidFill>
                <a:schemeClr val="accent3"/>
              </a:solidFill>
            </a:endParaRPr>
          </a:p>
        </p:txBody>
      </p:sp>
      <p:sp>
        <p:nvSpPr>
          <p:cNvPr id="5" name="TextBox 4"/>
          <p:cNvSpPr txBox="1"/>
          <p:nvPr/>
        </p:nvSpPr>
        <p:spPr>
          <a:xfrm>
            <a:off x="5318166" y="1751426"/>
            <a:ext cx="2838203" cy="461665"/>
          </a:xfrm>
          <a:prstGeom prst="rect">
            <a:avLst/>
          </a:prstGeom>
          <a:noFill/>
        </p:spPr>
        <p:txBody>
          <a:bodyPr wrap="square" rtlCol="0">
            <a:spAutoFit/>
          </a:bodyPr>
          <a:lstStyle/>
          <a:p>
            <a:pPr algn="ctr"/>
            <a:r>
              <a:rPr lang="en-US" sz="2400" u="sng" dirty="0" smtClean="0">
                <a:solidFill>
                  <a:schemeClr val="accent3"/>
                </a:solidFill>
              </a:rPr>
              <a:t>Discomfort</a:t>
            </a:r>
            <a:endParaRPr lang="en-US" sz="2400" u="sng" dirty="0">
              <a:solidFill>
                <a:schemeClr val="accent3"/>
              </a:solidFill>
            </a:endParaRPr>
          </a:p>
        </p:txBody>
      </p:sp>
      <p:sp>
        <p:nvSpPr>
          <p:cNvPr id="6" name="TextBox 5"/>
          <p:cNvSpPr txBox="1"/>
          <p:nvPr/>
        </p:nvSpPr>
        <p:spPr>
          <a:xfrm>
            <a:off x="614363" y="1126119"/>
            <a:ext cx="7923995" cy="523220"/>
          </a:xfrm>
          <a:prstGeom prst="rect">
            <a:avLst/>
          </a:prstGeom>
          <a:noFill/>
        </p:spPr>
        <p:txBody>
          <a:bodyPr wrap="square" rtlCol="0">
            <a:spAutoFit/>
          </a:bodyPr>
          <a:lstStyle/>
          <a:p>
            <a:pPr algn="ctr"/>
            <a:r>
              <a:rPr lang="en-US" sz="2800" dirty="0" smtClean="0">
                <a:solidFill>
                  <a:srgbClr val="7BE3F1"/>
                </a:solidFill>
              </a:rPr>
              <a:t>Irlen Reading Strategies Questionnaire</a:t>
            </a:r>
            <a:endParaRPr lang="en-US" sz="2800" dirty="0">
              <a:solidFill>
                <a:srgbClr val="7BE3F1"/>
              </a:solidFill>
            </a:endParaRPr>
          </a:p>
        </p:txBody>
      </p:sp>
      <p:sp>
        <p:nvSpPr>
          <p:cNvPr id="7" name="Rectangle 3"/>
          <p:cNvSpPr txBox="1">
            <a:spLocks noChangeArrowheads="1"/>
          </p:cNvSpPr>
          <p:nvPr/>
        </p:nvSpPr>
        <p:spPr>
          <a:xfrm>
            <a:off x="4726379" y="2255026"/>
            <a:ext cx="4286991" cy="411480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a:spcBef>
                <a:spcPts val="1800"/>
              </a:spcBef>
            </a:pPr>
            <a:r>
              <a:rPr lang="en-US" sz="2400" i="0" dirty="0" smtClean="0">
                <a:latin typeface="Century Gothic" pitchFamily="34" charset="0"/>
              </a:rPr>
              <a:t>Eyes: hurt, ache, burn</a:t>
            </a:r>
          </a:p>
          <a:p>
            <a:pPr>
              <a:spcBef>
                <a:spcPts val="1800"/>
              </a:spcBef>
            </a:pPr>
            <a:r>
              <a:rPr lang="en-US" sz="2400" i="0" dirty="0" smtClean="0">
                <a:latin typeface="Century Gothic" pitchFamily="34" charset="0"/>
              </a:rPr>
              <a:t>Eyes: dry, sandy, scratchy, itchy, heavy</a:t>
            </a:r>
          </a:p>
          <a:p>
            <a:pPr>
              <a:spcBef>
                <a:spcPts val="1800"/>
              </a:spcBef>
            </a:pPr>
            <a:r>
              <a:rPr lang="en-US" sz="2400" i="0" dirty="0" smtClean="0">
                <a:latin typeface="Century Gothic" pitchFamily="34" charset="0"/>
              </a:rPr>
              <a:t>Sleepy</a:t>
            </a:r>
          </a:p>
          <a:p>
            <a:pPr>
              <a:spcBef>
                <a:spcPts val="1800"/>
              </a:spcBef>
            </a:pPr>
            <a:r>
              <a:rPr lang="en-US" sz="2400" i="0" dirty="0" smtClean="0">
                <a:latin typeface="Century Gothic" pitchFamily="34" charset="0"/>
              </a:rPr>
              <a:t>Headache, dizzy, nauseous</a:t>
            </a:r>
          </a:p>
          <a:p>
            <a:pPr>
              <a:spcBef>
                <a:spcPts val="1800"/>
              </a:spcBef>
            </a:pPr>
            <a:r>
              <a:rPr lang="en-US" sz="2400" i="0" dirty="0" smtClean="0">
                <a:latin typeface="Century Gothic" pitchFamily="34" charset="0"/>
              </a:rPr>
              <a:t>More difficult to read with bright or fluorescent lights</a:t>
            </a:r>
            <a:endParaRPr lang="en-US" sz="2400" i="0" dirty="0">
              <a:latin typeface="Century Gothic" pitchFamily="34" charset="0"/>
            </a:endParaRPr>
          </a:p>
        </p:txBody>
      </p:sp>
      <p:sp>
        <p:nvSpPr>
          <p:cNvPr id="8"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426426900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152400" y="265113"/>
            <a:ext cx="8872847" cy="1100549"/>
          </a:xfrm>
        </p:spPr>
        <p:txBody>
          <a:bodyPr>
            <a:normAutofit/>
          </a:bodyPr>
          <a:lstStyle/>
          <a:p>
            <a:pPr>
              <a:defRPr/>
            </a:pPr>
            <a:r>
              <a:rPr lang="en-US" sz="4000" b="1" cap="none" dirty="0" smtClean="0">
                <a:solidFill>
                  <a:schemeClr val="accent4"/>
                </a:solidFill>
              </a:rPr>
              <a:t>Become an Irlen Screener</a:t>
            </a:r>
            <a:endParaRPr lang="en-US" sz="4000" b="1" cap="none" dirty="0">
              <a:solidFill>
                <a:schemeClr val="accent4"/>
              </a:solidFill>
            </a:endParaRPr>
          </a:p>
        </p:txBody>
      </p:sp>
      <p:sp>
        <p:nvSpPr>
          <p:cNvPr id="2" name="TextBox 1"/>
          <p:cNvSpPr txBox="1"/>
          <p:nvPr/>
        </p:nvSpPr>
        <p:spPr>
          <a:xfrm>
            <a:off x="712381" y="1244009"/>
            <a:ext cx="3859619" cy="4431983"/>
          </a:xfrm>
          <a:prstGeom prst="rect">
            <a:avLst/>
          </a:prstGeom>
          <a:noFill/>
        </p:spPr>
        <p:txBody>
          <a:bodyPr wrap="square" rtlCol="0">
            <a:spAutoFit/>
          </a:bodyPr>
          <a:lstStyle/>
          <a:p>
            <a:r>
              <a:rPr lang="en-US" sz="2400" dirty="0" smtClean="0"/>
              <a:t>Trained to:</a:t>
            </a:r>
          </a:p>
          <a:p>
            <a:pPr marL="285750" indent="-285750">
              <a:spcBef>
                <a:spcPts val="1800"/>
              </a:spcBef>
              <a:buFont typeface="Arial" pitchFamily="34" charset="0"/>
              <a:buChar char="•"/>
            </a:pPr>
            <a:r>
              <a:rPr lang="en-US" sz="2400" dirty="0" smtClean="0"/>
              <a:t>Identify</a:t>
            </a:r>
          </a:p>
          <a:p>
            <a:pPr marL="285750" indent="-285750">
              <a:spcBef>
                <a:spcPts val="1800"/>
              </a:spcBef>
              <a:buFont typeface="Arial" pitchFamily="34" charset="0"/>
              <a:buChar char="•"/>
            </a:pPr>
            <a:r>
              <a:rPr lang="en-US" sz="2400" dirty="0" smtClean="0"/>
              <a:t>Severity</a:t>
            </a:r>
          </a:p>
          <a:p>
            <a:pPr marL="285750" indent="-285750">
              <a:spcBef>
                <a:spcPts val="1800"/>
              </a:spcBef>
              <a:buFont typeface="Arial" pitchFamily="34" charset="0"/>
              <a:buChar char="•"/>
            </a:pPr>
            <a:r>
              <a:rPr lang="en-US" sz="2400" dirty="0" smtClean="0"/>
              <a:t>Language</a:t>
            </a:r>
          </a:p>
          <a:p>
            <a:pPr marL="285750" indent="-285750">
              <a:spcBef>
                <a:spcPts val="1800"/>
              </a:spcBef>
              <a:buFont typeface="Arial" pitchFamily="34" charset="0"/>
              <a:buChar char="•"/>
            </a:pPr>
            <a:r>
              <a:rPr lang="en-US" sz="2400" dirty="0" smtClean="0"/>
              <a:t>Educate</a:t>
            </a:r>
          </a:p>
          <a:p>
            <a:pPr marL="285750" indent="-285750">
              <a:spcBef>
                <a:spcPts val="1800"/>
              </a:spcBef>
              <a:buFont typeface="Arial" pitchFamily="34" charset="0"/>
              <a:buChar char="•"/>
            </a:pPr>
            <a:r>
              <a:rPr lang="en-US" sz="2400" dirty="0" smtClean="0"/>
              <a:t>Counseling</a:t>
            </a:r>
          </a:p>
          <a:p>
            <a:pPr marL="285750" indent="-285750">
              <a:spcBef>
                <a:spcPts val="1800"/>
              </a:spcBef>
              <a:buFont typeface="Arial" pitchFamily="34" charset="0"/>
              <a:buChar char="•"/>
            </a:pPr>
            <a:r>
              <a:rPr lang="en-US" sz="2400" dirty="0" smtClean="0"/>
              <a:t>Determine overlay color(s)</a:t>
            </a:r>
            <a:endParaRPr lang="en-US" sz="2400" dirty="0"/>
          </a:p>
        </p:txBody>
      </p:sp>
      <p:pic>
        <p:nvPicPr>
          <p:cNvPr id="4" name="Picture 4" descr="Overlays (2)"/>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a:xfrm>
            <a:off x="4486939" y="2049392"/>
            <a:ext cx="4038600" cy="3111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426426900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1" name="Rectangle 3"/>
          <p:cNvSpPr>
            <a:spLocks noGrp="1" noChangeArrowheads="1"/>
          </p:cNvSpPr>
          <p:nvPr>
            <p:ph type="body" sz="half" idx="1"/>
          </p:nvPr>
        </p:nvSpPr>
        <p:spPr/>
        <p:txBody>
          <a:bodyPr/>
          <a:lstStyle/>
          <a:p>
            <a:pPr>
              <a:lnSpc>
                <a:spcPct val="80000"/>
              </a:lnSpc>
            </a:pPr>
            <a:r>
              <a:rPr lang="en-US" sz="2400" i="0" dirty="0">
                <a:latin typeface="Century Gothic" pitchFamily="34" charset="0"/>
              </a:rPr>
              <a:t>Self selection doesn’t work</a:t>
            </a:r>
          </a:p>
          <a:p>
            <a:pPr>
              <a:lnSpc>
                <a:spcPct val="80000"/>
              </a:lnSpc>
              <a:buFont typeface="Wingdings" pitchFamily="2" charset="2"/>
              <a:buNone/>
            </a:pPr>
            <a:endParaRPr lang="en-US" sz="2400" i="0" dirty="0">
              <a:latin typeface="Century Gothic" pitchFamily="34" charset="0"/>
            </a:endParaRPr>
          </a:p>
          <a:p>
            <a:pPr>
              <a:lnSpc>
                <a:spcPct val="80000"/>
              </a:lnSpc>
            </a:pPr>
            <a:r>
              <a:rPr lang="en-US" sz="2400" i="0" dirty="0">
                <a:latin typeface="Century Gothic" pitchFamily="34" charset="0"/>
              </a:rPr>
              <a:t>Colors can be worse than white</a:t>
            </a:r>
          </a:p>
          <a:p>
            <a:pPr>
              <a:lnSpc>
                <a:spcPct val="80000"/>
              </a:lnSpc>
            </a:pPr>
            <a:endParaRPr lang="en-US" sz="2400" i="0" dirty="0">
              <a:latin typeface="Century Gothic" pitchFamily="34" charset="0"/>
            </a:endParaRPr>
          </a:p>
          <a:p>
            <a:pPr>
              <a:lnSpc>
                <a:spcPct val="80000"/>
              </a:lnSpc>
            </a:pPr>
            <a:r>
              <a:rPr lang="en-US" sz="2400" i="0" dirty="0">
                <a:latin typeface="Century Gothic" pitchFamily="34" charset="0"/>
              </a:rPr>
              <a:t>Colors can be better than white</a:t>
            </a:r>
          </a:p>
          <a:p>
            <a:pPr>
              <a:lnSpc>
                <a:spcPct val="80000"/>
              </a:lnSpc>
            </a:pPr>
            <a:endParaRPr lang="en-US" sz="2400" i="0" dirty="0">
              <a:latin typeface="Century Gothic" pitchFamily="34" charset="0"/>
            </a:endParaRPr>
          </a:p>
          <a:p>
            <a:pPr>
              <a:lnSpc>
                <a:spcPct val="80000"/>
              </a:lnSpc>
            </a:pPr>
            <a:r>
              <a:rPr lang="en-US" sz="2400" i="0" dirty="0">
                <a:latin typeface="Century Gothic" pitchFamily="34" charset="0"/>
              </a:rPr>
              <a:t>One color or colors that make the most difference</a:t>
            </a:r>
          </a:p>
        </p:txBody>
      </p:sp>
      <p:sp>
        <p:nvSpPr>
          <p:cNvPr id="6" name="Rectangle 2"/>
          <p:cNvSpPr>
            <a:spLocks noGrp="1" noChangeArrowheads="1"/>
          </p:cNvSpPr>
          <p:nvPr>
            <p:ph type="title"/>
          </p:nvPr>
        </p:nvSpPr>
        <p:spPr>
          <a:xfrm>
            <a:off x="152400" y="265113"/>
            <a:ext cx="8872847" cy="1100549"/>
          </a:xfrm>
        </p:spPr>
        <p:txBody>
          <a:bodyPr>
            <a:normAutofit/>
          </a:bodyPr>
          <a:lstStyle/>
          <a:p>
            <a:pPr>
              <a:defRPr/>
            </a:pPr>
            <a:r>
              <a:rPr lang="en-US" sz="4000" b="1" cap="none" dirty="0" smtClean="0">
                <a:solidFill>
                  <a:schemeClr val="accent4"/>
                </a:solidFill>
              </a:rPr>
              <a:t>Overlay Tips</a:t>
            </a:r>
            <a:endParaRPr lang="en-US" sz="4000" b="1" cap="none" dirty="0">
              <a:solidFill>
                <a:schemeClr val="accent4"/>
              </a:solidFill>
            </a:endParaRPr>
          </a:p>
        </p:txBody>
      </p:sp>
      <p:pic>
        <p:nvPicPr>
          <p:cNvPr id="7" name="Picture 4" descr="Overlays (2)"/>
          <p:cNvPicPr>
            <a:picLocks noGrp="1" noChangeAspect="1" noChangeArrowheads="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a:xfrm>
            <a:off x="4486939" y="2049392"/>
            <a:ext cx="4038600" cy="3111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218894561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52400" y="265113"/>
            <a:ext cx="8791575" cy="747712"/>
          </a:xfrm>
        </p:spPr>
        <p:txBody>
          <a:bodyPr>
            <a:normAutofit/>
          </a:bodyPr>
          <a:lstStyle/>
          <a:p>
            <a:pPr>
              <a:defRPr/>
            </a:pPr>
            <a:r>
              <a:rPr lang="en-US" sz="4000" b="1" cap="none" dirty="0" smtClean="0">
                <a:solidFill>
                  <a:schemeClr val="accent4"/>
                </a:solidFill>
              </a:rPr>
              <a:t>Classroom/At Home </a:t>
            </a:r>
            <a:r>
              <a:rPr lang="en-US" sz="4000" b="1" cap="none" dirty="0">
                <a:solidFill>
                  <a:schemeClr val="accent4"/>
                </a:solidFill>
              </a:rPr>
              <a:t>Modifications</a:t>
            </a:r>
          </a:p>
        </p:txBody>
      </p:sp>
      <p:sp>
        <p:nvSpPr>
          <p:cNvPr id="154627" name="Rectangle 3"/>
          <p:cNvSpPr>
            <a:spLocks noGrp="1" noChangeArrowheads="1"/>
          </p:cNvSpPr>
          <p:nvPr>
            <p:ph sz="half" idx="1"/>
          </p:nvPr>
        </p:nvSpPr>
        <p:spPr>
          <a:xfrm>
            <a:off x="361950" y="1198562"/>
            <a:ext cx="3795713" cy="4608471"/>
          </a:xfrm>
        </p:spPr>
        <p:txBody>
          <a:bodyPr>
            <a:normAutofit/>
          </a:bodyPr>
          <a:lstStyle/>
          <a:p>
            <a:pPr eaLnBrk="1" hangingPunct="1">
              <a:buFont typeface="Arial" charset="0"/>
              <a:buNone/>
              <a:defRPr/>
            </a:pPr>
            <a:r>
              <a:rPr lang="en-US" sz="3200" b="1" i="0" u="sng" dirty="0" smtClean="0">
                <a:solidFill>
                  <a:schemeClr val="accent3"/>
                </a:solidFill>
              </a:rPr>
              <a:t>Contrast</a:t>
            </a:r>
          </a:p>
          <a:p>
            <a:pPr>
              <a:spcBef>
                <a:spcPts val="1800"/>
              </a:spcBef>
              <a:buClr>
                <a:schemeClr val="accent3"/>
              </a:buClr>
              <a:defRPr/>
            </a:pPr>
            <a:r>
              <a:rPr lang="en-US" sz="2800" i="0" dirty="0" smtClean="0">
                <a:latin typeface="Century Gothic" pitchFamily="34" charset="0"/>
              </a:rPr>
              <a:t>No bright or fluorescent colors</a:t>
            </a:r>
          </a:p>
          <a:p>
            <a:pPr>
              <a:spcBef>
                <a:spcPts val="1800"/>
              </a:spcBef>
              <a:buClr>
                <a:schemeClr val="accent3"/>
              </a:buClr>
              <a:defRPr/>
            </a:pPr>
            <a:r>
              <a:rPr lang="en-US" sz="2800" i="0" dirty="0" smtClean="0">
                <a:latin typeface="Century Gothic" pitchFamily="34" charset="0"/>
              </a:rPr>
              <a:t>No stripes, plaids, or polka dots</a:t>
            </a:r>
          </a:p>
          <a:p>
            <a:pPr>
              <a:spcBef>
                <a:spcPts val="1800"/>
              </a:spcBef>
              <a:buClr>
                <a:schemeClr val="accent3"/>
              </a:buClr>
              <a:defRPr/>
            </a:pPr>
            <a:r>
              <a:rPr lang="en-US" sz="2800" i="0" dirty="0" smtClean="0">
                <a:latin typeface="Century Gothic" pitchFamily="34" charset="0"/>
              </a:rPr>
              <a:t>No large or glittery jewelry or buttons</a:t>
            </a:r>
          </a:p>
          <a:p>
            <a:pPr lvl="1" eaLnBrk="1" hangingPunct="1">
              <a:buClr>
                <a:schemeClr val="accent3"/>
              </a:buClr>
              <a:defRPr/>
            </a:pPr>
            <a:endParaRPr lang="en-US" sz="2800" i="0" dirty="0" smtClean="0">
              <a:latin typeface="Century Gothic" pitchFamily="34" charset="0"/>
            </a:endParaRPr>
          </a:p>
        </p:txBody>
      </p:sp>
      <p:sp>
        <p:nvSpPr>
          <p:cNvPr id="154628" name="Rectangle 4"/>
          <p:cNvSpPr>
            <a:spLocks noGrp="1" noChangeArrowheads="1"/>
          </p:cNvSpPr>
          <p:nvPr>
            <p:ph sz="half" idx="2"/>
          </p:nvPr>
        </p:nvSpPr>
        <p:spPr>
          <a:xfrm>
            <a:off x="4775288" y="1198563"/>
            <a:ext cx="4059237" cy="5368492"/>
          </a:xfrm>
        </p:spPr>
        <p:txBody>
          <a:bodyPr>
            <a:normAutofit/>
          </a:bodyPr>
          <a:lstStyle/>
          <a:p>
            <a:pPr eaLnBrk="1" hangingPunct="1">
              <a:buFont typeface="Arial" charset="0"/>
              <a:buNone/>
              <a:defRPr/>
            </a:pPr>
            <a:r>
              <a:rPr lang="en-US" sz="3200" b="1" i="0" u="sng" dirty="0" smtClean="0">
                <a:solidFill>
                  <a:schemeClr val="accent3"/>
                </a:solidFill>
              </a:rPr>
              <a:t>Lighting</a:t>
            </a:r>
          </a:p>
          <a:p>
            <a:pPr>
              <a:spcBef>
                <a:spcPts val="1800"/>
              </a:spcBef>
              <a:buClr>
                <a:schemeClr val="accent3"/>
              </a:buClr>
              <a:defRPr/>
            </a:pPr>
            <a:r>
              <a:rPr lang="en-US" sz="2800" i="0" dirty="0">
                <a:latin typeface="Century Gothic" pitchFamily="34" charset="0"/>
              </a:rPr>
              <a:t>Reduce lighting</a:t>
            </a:r>
          </a:p>
          <a:p>
            <a:pPr>
              <a:spcBef>
                <a:spcPts val="1800"/>
              </a:spcBef>
              <a:buClr>
                <a:schemeClr val="accent3"/>
              </a:buClr>
              <a:defRPr/>
            </a:pPr>
            <a:r>
              <a:rPr lang="en-US" sz="2800" i="0" dirty="0">
                <a:latin typeface="Century Gothic" pitchFamily="34" charset="0"/>
              </a:rPr>
              <a:t>Incandescent or indirect natural lighting</a:t>
            </a:r>
          </a:p>
          <a:p>
            <a:pPr>
              <a:spcBef>
                <a:spcPts val="1800"/>
              </a:spcBef>
              <a:buClr>
                <a:schemeClr val="accent3"/>
              </a:buClr>
              <a:defRPr/>
            </a:pPr>
            <a:r>
              <a:rPr lang="en-US" sz="2800" i="0" dirty="0">
                <a:latin typeface="Century Gothic" pitchFamily="34" charset="0"/>
              </a:rPr>
              <a:t>Gels over fluorescent </a:t>
            </a:r>
            <a:r>
              <a:rPr lang="en-US" i="0" dirty="0">
                <a:latin typeface="Century Gothic" pitchFamily="34" charset="0"/>
              </a:rPr>
              <a:t>http://www.rosco.com/us/filters/cinegel.asp</a:t>
            </a:r>
          </a:p>
          <a:p>
            <a:pPr>
              <a:spcBef>
                <a:spcPts val="1800"/>
              </a:spcBef>
              <a:buClr>
                <a:schemeClr val="accent3"/>
              </a:buClr>
              <a:defRPr/>
            </a:pPr>
            <a:r>
              <a:rPr lang="en-US" sz="2800" i="0" dirty="0">
                <a:latin typeface="Century Gothic" pitchFamily="34" charset="0"/>
              </a:rPr>
              <a:t>Visor or brimmed hat</a:t>
            </a:r>
          </a:p>
        </p:txBody>
      </p:sp>
      <p:sp>
        <p:nvSpPr>
          <p:cNvPr id="5"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4627">
                                            <p:txEl>
                                              <p:pRg st="0" end="0"/>
                                            </p:txEl>
                                          </p:spTgt>
                                        </p:tgtEl>
                                        <p:attrNameLst>
                                          <p:attrName>ppt_c</p:attrName>
                                        </p:attrNameLst>
                                      </p:cBhvr>
                                      <p:to>
                                        <a:srgbClr val="B2B2B2"/>
                                      </p:to>
                                    </p:animClr>
                                  </p:subTnLst>
                                </p:cTn>
                              </p:par>
                              <p:par>
                                <p:cTn id="7" presetID="1" presetClass="entr" presetSubtype="0" fill="hold" nodeType="withEffect">
                                  <p:stCondLst>
                                    <p:cond delay="0"/>
                                  </p:stCondLst>
                                  <p:childTnLst>
                                    <p:set>
                                      <p:cBhvr>
                                        <p:cTn id="8" dur="1" fill="hold">
                                          <p:stCondLst>
                                            <p:cond delay="0"/>
                                          </p:stCondLst>
                                        </p:cTn>
                                        <p:tgtEl>
                                          <p:spTgt spid="15462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54627">
                                            <p:txEl>
                                              <p:pRg st="1" end="1"/>
                                            </p:txEl>
                                          </p:spTgt>
                                        </p:tgtEl>
                                        <p:attrNameLst>
                                          <p:attrName>ppt_c</p:attrName>
                                        </p:attrNameLst>
                                      </p:cBhvr>
                                      <p:to>
                                        <a:srgbClr val="B2B2B2"/>
                                      </p:to>
                                    </p:animClr>
                                  </p:subTnLst>
                                </p:cTn>
                              </p:par>
                              <p:par>
                                <p:cTn id="9" presetID="1" presetClass="entr" presetSubtype="0" fill="hold" nodeType="withEffect">
                                  <p:stCondLst>
                                    <p:cond delay="0"/>
                                  </p:stCondLst>
                                  <p:childTnLst>
                                    <p:set>
                                      <p:cBhvr>
                                        <p:cTn id="10" dur="1" fill="hold">
                                          <p:stCondLst>
                                            <p:cond delay="0"/>
                                          </p:stCondLst>
                                        </p:cTn>
                                        <p:tgtEl>
                                          <p:spTgt spid="15462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54627">
                                            <p:txEl>
                                              <p:pRg st="2" end="2"/>
                                            </p:txEl>
                                          </p:spTgt>
                                        </p:tgtEl>
                                        <p:attrNameLst>
                                          <p:attrName>ppt_c</p:attrName>
                                        </p:attrNameLst>
                                      </p:cBhvr>
                                      <p:to>
                                        <a:srgbClr val="B2B2B2"/>
                                      </p:to>
                                    </p:animClr>
                                  </p:subTnLst>
                                </p:cTn>
                              </p:par>
                              <p:par>
                                <p:cTn id="11" presetID="1" presetClass="entr" presetSubtype="0" fill="hold" nodeType="withEffect">
                                  <p:stCondLst>
                                    <p:cond delay="0"/>
                                  </p:stCondLst>
                                  <p:childTnLst>
                                    <p:set>
                                      <p:cBhvr>
                                        <p:cTn id="12" dur="1" fill="hold">
                                          <p:stCondLst>
                                            <p:cond delay="0"/>
                                          </p:stCondLst>
                                        </p:cTn>
                                        <p:tgtEl>
                                          <p:spTgt spid="15462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54627">
                                            <p:txEl>
                                              <p:pRg st="3" end="3"/>
                                            </p:txEl>
                                          </p:spTgt>
                                        </p:tgtEl>
                                        <p:attrNameLst>
                                          <p:attrName>ppt_c</p:attrName>
                                        </p:attrNameLst>
                                      </p:cBhvr>
                                      <p:to>
                                        <a:srgbClr val="B2B2B2"/>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462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4628">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462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4628">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46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52400" y="265113"/>
            <a:ext cx="8791575" cy="827417"/>
          </a:xfrm>
        </p:spPr>
        <p:txBody>
          <a:bodyPr>
            <a:normAutofit/>
          </a:bodyPr>
          <a:lstStyle/>
          <a:p>
            <a:pPr>
              <a:defRPr/>
            </a:pPr>
            <a:r>
              <a:rPr lang="en-US" sz="4000" b="1" cap="none" dirty="0">
                <a:solidFill>
                  <a:schemeClr val="accent4"/>
                </a:solidFill>
              </a:rPr>
              <a:t>Classroom Modifications</a:t>
            </a:r>
          </a:p>
        </p:txBody>
      </p:sp>
      <p:sp>
        <p:nvSpPr>
          <p:cNvPr id="155651" name="Rectangle 3"/>
          <p:cNvSpPr>
            <a:spLocks noGrp="1" noChangeArrowheads="1"/>
          </p:cNvSpPr>
          <p:nvPr>
            <p:ph sz="half" idx="1"/>
          </p:nvPr>
        </p:nvSpPr>
        <p:spPr>
          <a:xfrm>
            <a:off x="483175" y="1219200"/>
            <a:ext cx="3770313" cy="4094163"/>
          </a:xfrm>
        </p:spPr>
        <p:txBody>
          <a:bodyPr/>
          <a:lstStyle/>
          <a:p>
            <a:pPr eaLnBrk="1" hangingPunct="1">
              <a:buFont typeface="Arial" charset="0"/>
              <a:buNone/>
              <a:defRPr/>
            </a:pPr>
            <a:r>
              <a:rPr lang="en-US" sz="3200" b="1" i="0" u="sng" dirty="0" smtClean="0">
                <a:solidFill>
                  <a:schemeClr val="accent3"/>
                </a:solidFill>
              </a:rPr>
              <a:t>Whiteboards</a:t>
            </a:r>
          </a:p>
          <a:p>
            <a:pPr>
              <a:spcBef>
                <a:spcPts val="1800"/>
              </a:spcBef>
              <a:buClr>
                <a:schemeClr val="accent3"/>
              </a:buClr>
              <a:defRPr/>
            </a:pPr>
            <a:r>
              <a:rPr lang="en-US" sz="2800" i="0" dirty="0">
                <a:latin typeface="Century Gothic" pitchFamily="34" charset="0"/>
              </a:rPr>
              <a:t>Gray or brown </a:t>
            </a:r>
          </a:p>
          <a:p>
            <a:pPr>
              <a:spcBef>
                <a:spcPts val="1800"/>
              </a:spcBef>
              <a:buClr>
                <a:schemeClr val="accent3"/>
              </a:buClr>
              <a:defRPr/>
            </a:pPr>
            <a:r>
              <a:rPr lang="en-US" sz="2800" i="0" dirty="0">
                <a:latin typeface="Century Gothic" pitchFamily="34" charset="0"/>
              </a:rPr>
              <a:t>Colored marker/chalk (red and yellow are hard to see)</a:t>
            </a:r>
          </a:p>
          <a:p>
            <a:pPr>
              <a:spcBef>
                <a:spcPts val="1800"/>
              </a:spcBef>
              <a:buClr>
                <a:schemeClr val="accent3"/>
              </a:buClr>
              <a:defRPr/>
            </a:pPr>
            <a:r>
              <a:rPr lang="en-US" sz="2800" i="0" dirty="0">
                <a:latin typeface="Century Gothic" pitchFamily="34" charset="0"/>
              </a:rPr>
              <a:t>Write in columns</a:t>
            </a:r>
          </a:p>
          <a:p>
            <a:pPr eaLnBrk="1" hangingPunct="1">
              <a:defRPr/>
            </a:pPr>
            <a:endParaRPr lang="en-US" b="1" i="0" dirty="0" smtClean="0"/>
          </a:p>
        </p:txBody>
      </p:sp>
      <p:sp>
        <p:nvSpPr>
          <p:cNvPr id="155652" name="Rectangle 4"/>
          <p:cNvSpPr>
            <a:spLocks noGrp="1" noChangeArrowheads="1"/>
          </p:cNvSpPr>
          <p:nvPr>
            <p:ph sz="half" idx="2"/>
          </p:nvPr>
        </p:nvSpPr>
        <p:spPr>
          <a:xfrm>
            <a:off x="4572000" y="1219200"/>
            <a:ext cx="4216400" cy="4924425"/>
          </a:xfrm>
        </p:spPr>
        <p:txBody>
          <a:bodyPr/>
          <a:lstStyle/>
          <a:p>
            <a:pPr eaLnBrk="1" hangingPunct="1">
              <a:buFont typeface="Arial" charset="0"/>
              <a:buNone/>
              <a:defRPr/>
            </a:pPr>
            <a:r>
              <a:rPr lang="en-US" sz="3200" b="1" i="0" u="sng" dirty="0" smtClean="0">
                <a:solidFill>
                  <a:schemeClr val="accent3"/>
                </a:solidFill>
              </a:rPr>
              <a:t>Paper</a:t>
            </a:r>
          </a:p>
          <a:p>
            <a:pPr>
              <a:spcBef>
                <a:spcPts val="1800"/>
              </a:spcBef>
              <a:buClr>
                <a:schemeClr val="accent3"/>
              </a:buClr>
              <a:defRPr/>
            </a:pPr>
            <a:r>
              <a:rPr lang="en-US" sz="2800" i="0" dirty="0" smtClean="0">
                <a:latin typeface="Century Gothic" pitchFamily="34" charset="0"/>
              </a:rPr>
              <a:t>Recycled, off-white, non-glare</a:t>
            </a:r>
          </a:p>
          <a:p>
            <a:pPr>
              <a:spcBef>
                <a:spcPts val="1800"/>
              </a:spcBef>
              <a:buClr>
                <a:schemeClr val="accent3"/>
              </a:buClr>
              <a:defRPr/>
            </a:pPr>
            <a:r>
              <a:rPr lang="en-US" sz="2800" i="0" dirty="0" smtClean="0">
                <a:latin typeface="Century Gothic" pitchFamily="34" charset="0"/>
              </a:rPr>
              <a:t>Different colors for different people</a:t>
            </a:r>
            <a:endParaRPr lang="en-US" i="0" dirty="0" smtClean="0">
              <a:latin typeface="Century Gothic" pitchFamily="34" charset="0"/>
            </a:endParaRPr>
          </a:p>
          <a:p>
            <a:pPr eaLnBrk="1" hangingPunct="1">
              <a:defRPr/>
            </a:pPr>
            <a:endParaRPr lang="en-US" i="0" dirty="0" smtClean="0"/>
          </a:p>
        </p:txBody>
      </p:sp>
      <p:sp>
        <p:nvSpPr>
          <p:cNvPr id="3" name="Rectangle 2"/>
          <p:cNvSpPr/>
          <p:nvPr/>
        </p:nvSpPr>
        <p:spPr>
          <a:xfrm>
            <a:off x="483175" y="5303789"/>
            <a:ext cx="7543985" cy="1101840"/>
          </a:xfrm>
          <a:prstGeom prst="rect">
            <a:avLst/>
          </a:prstGeom>
        </p:spPr>
        <p:txBody>
          <a:bodyPr wrap="square">
            <a:spAutoFit/>
          </a:bodyPr>
          <a:lstStyle/>
          <a:p>
            <a:pPr marL="274320" lvl="0" indent="-274320" fontAlgn="auto">
              <a:spcBef>
                <a:spcPts val="2400"/>
              </a:spcBef>
              <a:spcAft>
                <a:spcPts val="0"/>
              </a:spcAft>
              <a:defRPr/>
            </a:pPr>
            <a:r>
              <a:rPr lang="en-US" sz="3200" b="1" u="sng" dirty="0">
                <a:solidFill>
                  <a:srgbClr val="D2DA7A"/>
                </a:solidFill>
                <a:latin typeface="Franklin Gothic Book"/>
                <a:cs typeface="+mn-cs"/>
              </a:rPr>
              <a:t>Computer/Overhead Projector</a:t>
            </a:r>
            <a:endParaRPr lang="en-US" b="1" dirty="0">
              <a:solidFill>
                <a:srgbClr val="D2DA7A"/>
              </a:solidFill>
              <a:latin typeface="Franklin Gothic Book"/>
              <a:cs typeface="+mn-cs"/>
            </a:endParaRPr>
          </a:p>
          <a:p>
            <a:pPr marL="274320" lvl="0" indent="-274320" fontAlgn="auto">
              <a:spcBef>
                <a:spcPct val="20000"/>
              </a:spcBef>
              <a:spcAft>
                <a:spcPts val="0"/>
              </a:spcAft>
              <a:buClr>
                <a:schemeClr val="accent3"/>
              </a:buClr>
              <a:buFont typeface="Arial" pitchFamily="34" charset="0"/>
              <a:buChar char="•"/>
              <a:defRPr/>
            </a:pPr>
            <a:r>
              <a:rPr lang="en-US" sz="2800" dirty="0">
                <a:cs typeface="+mn-cs"/>
              </a:rPr>
              <a:t>Use colored overlays</a:t>
            </a:r>
          </a:p>
        </p:txBody>
      </p:sp>
      <p:sp>
        <p:nvSpPr>
          <p:cNvPr id="6"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6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5651">
                                            <p:txEl>
                                              <p:pRg st="0" end="0"/>
                                            </p:txEl>
                                          </p:spTgt>
                                        </p:tgtEl>
                                        <p:attrNameLst>
                                          <p:attrName>ppt_c</p:attrName>
                                        </p:attrNameLst>
                                      </p:cBhvr>
                                      <p:to>
                                        <a:srgbClr val="808080"/>
                                      </p:to>
                                    </p:animClr>
                                  </p:subTnLst>
                                </p:cTn>
                              </p:par>
                              <p:par>
                                <p:cTn id="7" presetID="1" presetClass="entr" presetSubtype="0" fill="hold" nodeType="withEffect">
                                  <p:stCondLst>
                                    <p:cond delay="0"/>
                                  </p:stCondLst>
                                  <p:childTnLst>
                                    <p:set>
                                      <p:cBhvr>
                                        <p:cTn id="8" dur="1" fill="hold">
                                          <p:stCondLst>
                                            <p:cond delay="0"/>
                                          </p:stCondLst>
                                        </p:cTn>
                                        <p:tgtEl>
                                          <p:spTgt spid="15565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55651">
                                            <p:txEl>
                                              <p:pRg st="1" end="1"/>
                                            </p:txEl>
                                          </p:spTgt>
                                        </p:tgtEl>
                                        <p:attrNameLst>
                                          <p:attrName>ppt_c</p:attrName>
                                        </p:attrNameLst>
                                      </p:cBhvr>
                                      <p:to>
                                        <a:srgbClr val="808080"/>
                                      </p:to>
                                    </p:animClr>
                                  </p:subTnLst>
                                </p:cTn>
                              </p:par>
                              <p:par>
                                <p:cTn id="9" presetID="1" presetClass="entr" presetSubtype="0" fill="hold" nodeType="withEffect">
                                  <p:stCondLst>
                                    <p:cond delay="0"/>
                                  </p:stCondLst>
                                  <p:childTnLst>
                                    <p:set>
                                      <p:cBhvr>
                                        <p:cTn id="10" dur="1" fill="hold">
                                          <p:stCondLst>
                                            <p:cond delay="0"/>
                                          </p:stCondLst>
                                        </p:cTn>
                                        <p:tgtEl>
                                          <p:spTgt spid="15565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55651">
                                            <p:txEl>
                                              <p:pRg st="2" end="2"/>
                                            </p:txEl>
                                          </p:spTgt>
                                        </p:tgtEl>
                                        <p:attrNameLst>
                                          <p:attrName>ppt_c</p:attrName>
                                        </p:attrNameLst>
                                      </p:cBhvr>
                                      <p:to>
                                        <a:srgbClr val="808080"/>
                                      </p:to>
                                    </p:animClr>
                                  </p:subTnLst>
                                </p:cTn>
                              </p:par>
                              <p:par>
                                <p:cTn id="11" presetID="1" presetClass="entr" presetSubtype="0" fill="hold" nodeType="withEffect">
                                  <p:stCondLst>
                                    <p:cond delay="0"/>
                                  </p:stCondLst>
                                  <p:childTnLst>
                                    <p:set>
                                      <p:cBhvr>
                                        <p:cTn id="12" dur="1" fill="hold">
                                          <p:stCondLst>
                                            <p:cond delay="0"/>
                                          </p:stCondLst>
                                        </p:cTn>
                                        <p:tgtEl>
                                          <p:spTgt spid="15565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55651">
                                            <p:txEl>
                                              <p:pRg st="3" end="3"/>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565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55652">
                                            <p:txEl>
                                              <p:pRg st="0" end="0"/>
                                            </p:txEl>
                                          </p:spTgt>
                                        </p:tgtEl>
                                        <p:attrNameLst>
                                          <p:attrName>ppt_c</p:attrName>
                                        </p:attrNameLst>
                                      </p:cBhvr>
                                      <p:to>
                                        <a:srgbClr val="808080"/>
                                      </p:to>
                                    </p:animClr>
                                  </p:subTnLst>
                                </p:cTn>
                              </p:par>
                              <p:par>
                                <p:cTn id="17" presetID="1" presetClass="entr" presetSubtype="0" fill="hold" nodeType="withEffect">
                                  <p:stCondLst>
                                    <p:cond delay="0"/>
                                  </p:stCondLst>
                                  <p:childTnLst>
                                    <p:set>
                                      <p:cBhvr>
                                        <p:cTn id="18" dur="1" fill="hold">
                                          <p:stCondLst>
                                            <p:cond delay="0"/>
                                          </p:stCondLst>
                                        </p:cTn>
                                        <p:tgtEl>
                                          <p:spTgt spid="15565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55652">
                                            <p:txEl>
                                              <p:pRg st="1" end="1"/>
                                            </p:txEl>
                                          </p:spTgt>
                                        </p:tgtEl>
                                        <p:attrNameLst>
                                          <p:attrName>ppt_c</p:attrName>
                                        </p:attrNameLst>
                                      </p:cBhvr>
                                      <p:to>
                                        <a:srgbClr val="808080"/>
                                      </p:to>
                                    </p:animClr>
                                  </p:subTnLst>
                                </p:cTn>
                              </p:par>
                              <p:par>
                                <p:cTn id="19" presetID="1" presetClass="entr" presetSubtype="0" fill="hold" nodeType="withEffect">
                                  <p:stCondLst>
                                    <p:cond delay="0"/>
                                  </p:stCondLst>
                                  <p:childTnLst>
                                    <p:set>
                                      <p:cBhvr>
                                        <p:cTn id="20" dur="1" fill="hold">
                                          <p:stCondLst>
                                            <p:cond delay="0"/>
                                          </p:stCondLst>
                                        </p:cTn>
                                        <p:tgtEl>
                                          <p:spTgt spid="15565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55652">
                                            <p:txEl>
                                              <p:pRg st="2" end="2"/>
                                            </p:txEl>
                                          </p:spTgt>
                                        </p:tgtEl>
                                        <p:attrNameLst>
                                          <p:attrName>ppt_c</p:attrName>
                                        </p:attrNameLst>
                                      </p:cBhvr>
                                      <p:to>
                                        <a:srgbClr val="808080"/>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52400" y="265113"/>
            <a:ext cx="8753475" cy="850900"/>
          </a:xfrm>
        </p:spPr>
        <p:txBody>
          <a:bodyPr>
            <a:normAutofit/>
          </a:bodyPr>
          <a:lstStyle/>
          <a:p>
            <a:pPr>
              <a:defRPr/>
            </a:pPr>
            <a:r>
              <a:rPr lang="en-US" sz="4000" b="1" cap="none" dirty="0">
                <a:solidFill>
                  <a:schemeClr val="accent4"/>
                </a:solidFill>
              </a:rPr>
              <a:t>Reading Modifications</a:t>
            </a:r>
          </a:p>
        </p:txBody>
      </p:sp>
      <p:sp>
        <p:nvSpPr>
          <p:cNvPr id="156675" name="Rectangle 3"/>
          <p:cNvSpPr>
            <a:spLocks noGrp="1" noChangeArrowheads="1"/>
          </p:cNvSpPr>
          <p:nvPr>
            <p:ph sz="half" idx="1"/>
          </p:nvPr>
        </p:nvSpPr>
        <p:spPr>
          <a:xfrm>
            <a:off x="5061118" y="1336163"/>
            <a:ext cx="3810000" cy="4833938"/>
          </a:xfrm>
        </p:spPr>
        <p:txBody>
          <a:bodyPr>
            <a:normAutofit/>
          </a:bodyPr>
          <a:lstStyle/>
          <a:p>
            <a:pPr>
              <a:lnSpc>
                <a:spcPct val="80000"/>
              </a:lnSpc>
              <a:spcBef>
                <a:spcPts val="2400"/>
              </a:spcBef>
              <a:buClr>
                <a:schemeClr val="accent3"/>
              </a:buClr>
            </a:pPr>
            <a:r>
              <a:rPr lang="en-US" sz="2800" i="0" dirty="0">
                <a:latin typeface="Century Gothic" pitchFamily="34" charset="0"/>
              </a:rPr>
              <a:t>Avoid fluorescent</a:t>
            </a:r>
            <a:r>
              <a:rPr lang="en-US" sz="2800" b="1" i="0" dirty="0">
                <a:latin typeface="Century Gothic" pitchFamily="34" charset="0"/>
              </a:rPr>
              <a:t> </a:t>
            </a:r>
            <a:r>
              <a:rPr lang="en-US" sz="2800" i="0" dirty="0">
                <a:latin typeface="Century Gothic" pitchFamily="34" charset="0"/>
              </a:rPr>
              <a:t>lighting</a:t>
            </a:r>
          </a:p>
          <a:p>
            <a:pPr eaLnBrk="1" hangingPunct="1">
              <a:lnSpc>
                <a:spcPct val="80000"/>
              </a:lnSpc>
              <a:spcBef>
                <a:spcPts val="2400"/>
              </a:spcBef>
              <a:buClr>
                <a:schemeClr val="accent3"/>
              </a:buClr>
            </a:pPr>
            <a:r>
              <a:rPr lang="en-US" sz="2800" i="0" dirty="0" smtClean="0">
                <a:latin typeface="Century Gothic" pitchFamily="34" charset="0"/>
              </a:rPr>
              <a:t>Dim lighting </a:t>
            </a:r>
          </a:p>
          <a:p>
            <a:pPr eaLnBrk="1" hangingPunct="1">
              <a:lnSpc>
                <a:spcPct val="80000"/>
              </a:lnSpc>
              <a:spcBef>
                <a:spcPts val="2400"/>
              </a:spcBef>
              <a:buClr>
                <a:schemeClr val="accent3"/>
              </a:buClr>
            </a:pPr>
            <a:r>
              <a:rPr lang="en-US" sz="2800" i="0" dirty="0" smtClean="0">
                <a:latin typeface="Century Gothic" pitchFamily="34" charset="0"/>
              </a:rPr>
              <a:t>Incandescent lighting</a:t>
            </a:r>
          </a:p>
        </p:txBody>
      </p:sp>
      <p:sp>
        <p:nvSpPr>
          <p:cNvPr id="156676" name="Rectangle 4"/>
          <p:cNvSpPr>
            <a:spLocks noGrp="1" noChangeArrowheads="1"/>
          </p:cNvSpPr>
          <p:nvPr>
            <p:ph sz="half" idx="2"/>
          </p:nvPr>
        </p:nvSpPr>
        <p:spPr>
          <a:xfrm>
            <a:off x="400049" y="1219200"/>
            <a:ext cx="4246379" cy="5195888"/>
          </a:xfrm>
        </p:spPr>
        <p:txBody>
          <a:bodyPr>
            <a:normAutofit/>
          </a:bodyPr>
          <a:lstStyle/>
          <a:p>
            <a:pPr eaLnBrk="1" hangingPunct="1">
              <a:spcBef>
                <a:spcPts val="2400"/>
              </a:spcBef>
              <a:buClr>
                <a:schemeClr val="accent3"/>
              </a:buClr>
            </a:pPr>
            <a:r>
              <a:rPr lang="en-US" sz="3200" b="1" i="0" dirty="0" smtClean="0">
                <a:latin typeface="Century Gothic" pitchFamily="34" charset="0"/>
              </a:rPr>
              <a:t>Irlen Spectral Filters</a:t>
            </a:r>
          </a:p>
          <a:p>
            <a:pPr eaLnBrk="1" hangingPunct="1">
              <a:spcBef>
                <a:spcPts val="2400"/>
              </a:spcBef>
              <a:buClr>
                <a:schemeClr val="accent3"/>
              </a:buClr>
            </a:pPr>
            <a:r>
              <a:rPr lang="en-US" sz="3200" b="1" i="0" dirty="0" smtClean="0">
                <a:latin typeface="Century Gothic" pitchFamily="34" charset="0"/>
              </a:rPr>
              <a:t>Colored overlays</a:t>
            </a:r>
          </a:p>
          <a:p>
            <a:pPr eaLnBrk="1" hangingPunct="1">
              <a:spcBef>
                <a:spcPts val="2400"/>
              </a:spcBef>
              <a:buClr>
                <a:schemeClr val="accent3"/>
              </a:buClr>
            </a:pPr>
            <a:r>
              <a:rPr lang="en-US" sz="2800" i="0" dirty="0" smtClean="0">
                <a:latin typeface="Century Gothic" pitchFamily="34" charset="0"/>
              </a:rPr>
              <a:t>Magnifying bar</a:t>
            </a:r>
          </a:p>
          <a:p>
            <a:pPr eaLnBrk="1" hangingPunct="1">
              <a:spcBef>
                <a:spcPts val="2400"/>
              </a:spcBef>
              <a:buClr>
                <a:schemeClr val="accent3"/>
              </a:buClr>
            </a:pPr>
            <a:r>
              <a:rPr lang="en-US" sz="2800" i="0" dirty="0" smtClean="0">
                <a:latin typeface="Century Gothic" pitchFamily="34" charset="0"/>
              </a:rPr>
              <a:t>Visor/brimmed hat</a:t>
            </a:r>
          </a:p>
          <a:p>
            <a:pPr eaLnBrk="1" hangingPunct="1">
              <a:spcBef>
                <a:spcPts val="2400"/>
              </a:spcBef>
              <a:buClr>
                <a:schemeClr val="accent3"/>
              </a:buClr>
            </a:pPr>
            <a:r>
              <a:rPr lang="en-US" sz="2800" i="0" dirty="0" smtClean="0">
                <a:latin typeface="Century Gothic" pitchFamily="34" charset="0"/>
              </a:rPr>
              <a:t>Bookstand</a:t>
            </a:r>
          </a:p>
          <a:p>
            <a:pPr>
              <a:spcBef>
                <a:spcPts val="2400"/>
              </a:spcBef>
              <a:buClr>
                <a:schemeClr val="accent3"/>
              </a:buClr>
            </a:pPr>
            <a:r>
              <a:rPr lang="en-US" sz="2800" i="0" dirty="0">
                <a:latin typeface="Century Gothic" pitchFamily="34" charset="0"/>
              </a:rPr>
              <a:t>Markers </a:t>
            </a:r>
            <a:br>
              <a:rPr lang="en-US" sz="2800" i="0" dirty="0">
                <a:latin typeface="Century Gothic" pitchFamily="34" charset="0"/>
              </a:rPr>
            </a:br>
            <a:r>
              <a:rPr lang="en-US" sz="2400" i="0" dirty="0">
                <a:latin typeface="Century Gothic" pitchFamily="34" charset="0"/>
              </a:rPr>
              <a:t>(above, below, to the side of the line)</a:t>
            </a:r>
          </a:p>
          <a:p>
            <a:pPr eaLnBrk="1" hangingPunct="1">
              <a:spcBef>
                <a:spcPts val="2400"/>
              </a:spcBef>
              <a:buClr>
                <a:schemeClr val="accent3"/>
              </a:buClr>
            </a:pPr>
            <a:endParaRPr lang="en-US" sz="2800" i="0" dirty="0" smtClean="0">
              <a:latin typeface="Century Gothic" pitchFamily="34" charset="0"/>
            </a:endParaRPr>
          </a:p>
        </p:txBody>
      </p:sp>
      <p:sp>
        <p:nvSpPr>
          <p:cNvPr id="2" name="AutoShape 2" descr="data:image/jpeg;base64,/9j/4AAQSkZJRgABAQAAAQABAAD/2wCEAAkGBhQSEBQUExQVFRQVFRQVFBQVFBQUFRQUFBQVFBQUFBQYHCYeFxkjGRQUHy8gIycpLCwsFR4xNTAqNSYrLCkBCQoKDgwOFQ8PFCkcHBwpKSkpKSkpKSkpKSkpLCwpKSkpKTEpKSkpKSkpKSkpKSkpKSksLCksKSkpKSwpKSwpKf/AABEIAQkAoAMBIgACEQEDEQH/xAAcAAACAwEBAQEAAAAAAAAAAAAAAwIEBQEGBwj/xABDEAACAQICBwQFCgMHBQAAAAABAgADEQQhBRIxQVFhcQaBobETIjKRwQcUI0JSYoKS0fByosIzNENTssPhFRdzg5P/xAAZAQEBAQEBAQAAAAAAAAAAAAAAAQIEAwX/xAAgEQEBAAIBBAMBAAAAAAAAAAAAAQIRUQMhMUESUnET/9oADAMBAAIRAxEAPwD7jCEIBCEIBOE22xGIxgXmfAdTumDjtKl8hn5dw/WE22MRphFGRv4D3zIxHaVj7A9w+JmXYlswT3yzSpAjKXSkV9N1zvt3n4SBx9Yj2iO+X00XvJvvtOfMmJGWQ7o0M9cVW3MZZp6Vrr9a8vvg2K5AX5xLaNZumXKNIbhu0rj2xl++E18NpdH5eMwm0bqi22Vnw5Gy4MukezVr7J2eVwmlWQ+t7x8Rvm/hceGA57DuMml2twhCRRCEIBCEIBM/FY7aFNgPab4L+sljcRc6i/iPAcJkYirreqPZHjKhOIrl8hkvnzMEoxyUpYp4bjKqqKV90sU8LLKUBHpShCUpRyUDH06ceI2KgomdFPlLcJNqqNhJWr4G+6adp2Njy+IwJG6V6VQ0zlmu8T1VagDMbHYKx5Sou4LSGQubqdhO1eTfrNKeVo1TTPFTtE2cDjLWBN1Psnh90yDRhCEiiIxdfVGW05D9Y8mZtaprNfdu6SwVMU9l1RtO2V0SMYazE+7pJrShDcPR3nullUi1q8o1awlVNElhUiqdVeMbeQMhIekA2ke+ROKXiJA2cifnqcYDGJxgPhFLXB3iNgcBicTRBEaVnHOUDCxeF1TyiMM1jqn2T4HjNqsgYTFrJKjcwGJ1gVb2l8RuMtzAoVzk/wBZcjzG+bqOCARsOYikKxlSy24zPvkZYxr3a3CVWbKX0rgEkIvWkwIErzheBWR1IATJXNtpkbSSiBHVnQJIiCiBC04RGMJy0IXaMTEMuwzhkYF+lj+OXOWGa+yZSyUmhaYZyjjadm6xvpDxi676w6SivQFjy3981tGtYFfsnLof2ZlAZGaGBb1geIkC6zXY9TEVd0a209T5yDyqFSTvI60iWgd15LbFAyQaBLVkxFlpHWgPnBFelnPSQHkzgig8kGhEiJErO60DA5advOyBMCRMiROyJgLqnKWMA3s9ZXqLGYU2UdfjAY+09T5yBjcQLOesUYVEmRJnWkJBK8iXkWaRJkFDH6SenXooNXUqaykkG4cC65jjHNVqjdTYciyn4iVNP4fWo6wyakRVXqmZB5EAiW1e4BGwi46GFR/6gR7VNxzFnHgb+E7S0pTY2Di/A+qfcbSUi9MN7QB6gHzhFpakYHmNiNHgC6FkN9inIncNU3EZR0e/1q9a/JkH9MDTrYpUUs7BVGZJ2COpVgwuDcHeJ53SmiWcpTFWqdYlm1mBAVM72tb2tSaOCpEBUW+qqhSxtdiLbPG55xsak5adVpEmVHQYSKmdlEWO2Sp5KOZHiYljulpUuyDmPDOA/Hp61+IlWaOOp3W/CZ0iuNFHbaOIiavGSjjUjFtSPAx4N85ZpSKyit7g7CLHvlLRB+hVTtS9M9aZKeQB756Q4NTumTQwOriK1MHaErLfgwKP/MnjA5aGrLVTCFVLEqFGZJNrSsK6lbqykbrHbfZugLtduS+Z/QecsATlGkL6pdNa2sRex5npGVcLZSzGyKCTxYAX7h5wKFH6Sq5v6qgU7jfb1nA5XIHdL6iGAwBWkvEjWYcGb1iO69u6MNMjdEREGM2xckrSiQE5UbdJFoo5mVEqK3N+Eu4NbvfgPOIUWEv4GnZb8c+7dAsETIq07MRNiVMfRuNYbRt6SKoiQdZKDiULondLNKVGyIlqnMqbTaxlTHeriKD7m16LfjGun81P+aWiNkrafQ/N2YbaerVH/qYOf5Qw75BdrUFZSrC6naDsMz1wKJkotutusMgLTTVgRcbDmOhzEq1Fz/fGBDDaNQv6Qi7DYSb26SGlxcJT/wAxwp/hX138Ft3y9hRlKJfXxLcKKBfx1fWb3IE/PAsu0UXkqhiWMqIu0SpznaxnElDLxlNLSFMRl5QymmswX39JrASpgKNhrHafKW4BCEJBlYmjqtyOY/SQBmliqOsvMZiZggLqJG0GnCJGlkbSC0dkaFDCxzBFiOIOREUuyMpHKRVDs7UJw6ofapFqLdaTFB71Cnvlhtv74yngPUxmIp7BUFPELzuvoqvuZFJ/jEuMc4DcPYJcnIXJPADaZR0Kl6PpLWNZmrHj9Ibrf8GpOaVe+EKg51SlIH/yuEa34S00WAAsMgMgOAGwQK1SIaPcytVaVCWNzGU1vF01lpVsJQARmHo6zAbtpkZpYShqrzO39JUPAhCEiiEIQCZeMpar33HPv3zUiMXR1lPEZiBnCRqDYeEFM60gcjZxirlKorDKSbGZZbZFZ2nMYtPEYaob3Q1da3+W9Mgj86obfdvKlSgaqXZnXWudUGxAJJzPwlbT9FqteggA+kZtc7wiAE7+s2fndOlrXNyACRbZrGwseOzKZtXSs5Ip0qZ9mlUpOT9YhDs99pvO0yNJquqwtmQBYbrmwjXqkzUQ+pUErObwvAGVDKKWjBOSSrcgDfKizgqFzc7B5zQkaaWAA3SUKIQhAIQhAIQhAyMUmq54HMRXpJa0sM1PWUAZBxnnAZCptnL2BPIyDC09hGq4rD6tgFFVtY3upUAmwHtHMZcZLE6MIAKEVFvrHXbMsLHPZc75bqsRiKI4Uqx/ETSDefjLHz47wOu/rMXHbdvaFUaLNcvdWazLZrg521cuk0mFjnKRx2rUpBBqgiqSLbSAtjy2+Mus15qMi8AYoyYGU0h6NLmj0uxPAeco09k1dHJZb8TKi1CEIUQhCAQhCAQhCBQ0tsXqfKZyzU0pSulxuN+6ZaASBNQ5zpU22SzYDZaM9PdDs2GTYw8VQY16bDYKdUHqzUreRnEpEmaTt9IDuFIb95Yn+mVq1YKLkgDmRM/JdFHDE1aZ4U6gHe1OX1p3iTiaesPWXJDvG9l/SNXFoL+svvEssEhRnCslTxSfaHvEC19krLtLZNrCrZB0mTh6d2C+/wCM2wJoEIQhRCEIBCEIBCEIBPKdosSlJ9S5BZdYAdSMvdPVz5h8s2FrBFq0tmrqkjaCCWy7vIyWWzsOVKutv7yTE1LgZX37DPA6F7TYkoC2qyjeVzy6S6flGpjJktzBYfAz5+fSzt8bdGOWMerLuSeOqNp6ylii2fHreY1P5QKFibPnbMWPxERW7d4ZlIDOCfuH4Ged6OfDczx5bQRta4NshykmoEnMn80wX7XUC1xUNrDLUI2SVLtZRY2DMTwC/wDJj+Wf1X5Tl6jDUR+yTPRaHqBcySB1ngh2gW+qgJf7Njv52ntuyVHWr09bjfMZXAvadXR6eWPlz52Xw97gsMFW+87f0lmEJ1vMQhCAQhCAQhCAQhCATB7Z0qb4YpUvdj6ljYhgNoP72zemB2zoK1AEkhw30dt5IzB5W8oHyHF6CNFfUTIXz5Hbe08XpDDU2Y6wIP3XXyYT6RpHSzKpV0uN/wDwTlPMl8A5+mUjPb6NvNGmPHoeSqpTCWBcdVU+RlL0C7mP5LfGfR6GitDEetWt1Ncf0mXaei9ArcmoG6Nij+ks/FfNEwoH3stwMfhdGb9ZlHRV8SZ9H+eaBpnKnr23BMQ3+upaWaXb3RtIfQYFb7i1OivnrNJ3W93n+zeAIOsGJA3gFj+a1hPo/ZumwxFPjfZwG8nhlPMHtnWxjBVVKSEgAIpvfcNY38hPZ9mcP6GqgBuWybfcWuYjL20IQmwQhCAQhCAQhCAQhCATA7Z0voA17MjAqPtXyK+7Pum/MTtdhi2HLD/DOuQd4sQR1zgfNsfpZChDAg7yBPIP2YoV2JNYKb7qqA/lYAz2OkHpOmeqD94b547F9jK9Yk03UciGI9+cxdcjVwXyS0nX+8PnsI+bn/dEtp8iNEe1ianf82X/AHDPO0PkwxzDJqd/4yv9MdT+R7SJ2tS/+xPksSzlXpB8mGjqf9piR0fE0R4IpM0cLT0JhhZTRdh9lHrsfxN6vhPPYL5DcW1tevTX+FajEe9QPGeiwXyPYOgL4rFs1tt3SkvuuTHbhSa3aWlWcLhqTAD2WcqoXmtNAFE9T2YVkqoXzZrqb7gRfLhsnnMRVwFFgmEHpGGdwCRfnUbMjkMp6PstWY11NQZkEAfZy2+Fox/GXtoQhNghCEAhCEAhCEAhCEAlDTmDarh3RfaIyHEgg277S/CB8ex2CRgwIs4uCpOqb8CDPDY3R2KViaCVMj9R/gCPKfeu1PZFMWpIAWqBk25uTW890+Y4nRuIw9QqKtSkw+q1nB5jW2joZLv0PMYbSWmVHqfOxyHpD8I5dL6fbdjfyOPhPU0+1WkaXsth35tSsfCT/wC4mlOGF6hKh8Im+Veap9n9N4j2kxGe+o5X/U2U2NFfI1jqljiK1OnxFzUb37PGPfthpN2v6dVytZKIt19aQVcTW/tsXiHB2rr6i9NVY7+6VoV+zuHwNl+cGrVv7K2vlu1V2d5ntuyWBLAV3FsiEXlsLHymR2Z7DAWZ11F26v136naB4z3aIAAALAZADcJJNIlCEJoEIQgEIQgEIQgEIQgEIQgEqaS0VTrpqVVDDcdhHNWGYMtwgfLu0vYTF0bvhWFdP8txaqOhFg/ges+eP2tdGKvTQMDZlLOpB4FSMjP0pPmvbT+/L/FTjehh9mNC47GWYU0o0j/iVNfMfcXIt5c59M0H2Wp4cAn6Sp9tgBb+Ffq+c2E2DoJKAQhCAQhCAQhCAQhCB//Z"/>
          <p:cNvSpPr>
            <a:spLocks noChangeAspect="1" noChangeArrowheads="1"/>
          </p:cNvSpPr>
          <p:nvPr/>
        </p:nvSpPr>
        <p:spPr bwMode="auto">
          <a:xfrm>
            <a:off x="63500" y="-155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jpeg;base64,/9j/4AAQSkZJRgABAQAAAQABAAD/2wCEAAkGBhQSEBQUExQVFRQVFRQVFBQVFBQUFRQUFBQVFBQUFBQYHCYeFxkjGRQUHy8gIycpLCwsFR4xNTAqNSYrLCkBCQoKDgwOFQ8PFCkcHBwpKSkpKSkpKSkpKSkpLCwpKSkpKTEpKSkpKSkpKSkpKSkpKSksLCksKSkpKSwpKSwpKf/AABEIAQkAoAMBIgACEQEDEQH/xAAcAAACAwEBAQEAAAAAAAAAAAAAAwIEBQEGBwj/xABDEAACAQICBwQFCgMHBQAAAAABAgADEQQhBRIxQVFhcQaBobETIjKRwQcUI0JSYoKS0fByosIzNENTssPhFRdzg5P/xAAZAQEBAQEBAQAAAAAAAAAAAAAAAQIEAwX/xAAgEQEBAAIBBAMBAAAAAAAAAAAAAQIRUQMhMUESUnET/9oADAMBAAIRAxEAPwD7jCEIBCEIBOE22xGIxgXmfAdTumDjtKl8hn5dw/WE22MRphFGRv4D3zIxHaVj7A9w+JmXYlswT3yzSpAjKXSkV9N1zvt3n4SBx9Yj2iO+X00XvJvvtOfMmJGWQ7o0M9cVW3MZZp6Vrr9a8vvg2K5AX5xLaNZumXKNIbhu0rj2xl++E18NpdH5eMwm0bqi22Vnw5Gy4MukezVr7J2eVwmlWQ+t7x8Rvm/hceGA57DuMml2twhCRRCEIBCEIBM/FY7aFNgPab4L+sljcRc6i/iPAcJkYirreqPZHjKhOIrl8hkvnzMEoxyUpYp4bjKqqKV90sU8LLKUBHpShCUpRyUDH06ceI2KgomdFPlLcJNqqNhJWr4G+6adp2Njy+IwJG6V6VQ0zlmu8T1VagDMbHYKx5Sou4LSGQubqdhO1eTfrNKeVo1TTPFTtE2cDjLWBN1Psnh90yDRhCEiiIxdfVGW05D9Y8mZtaprNfdu6SwVMU9l1RtO2V0SMYazE+7pJrShDcPR3nullUi1q8o1awlVNElhUiqdVeMbeQMhIekA2ke+ROKXiJA2cifnqcYDGJxgPhFLXB3iNgcBicTRBEaVnHOUDCxeF1TyiMM1jqn2T4HjNqsgYTFrJKjcwGJ1gVb2l8RuMtzAoVzk/wBZcjzG+bqOCARsOYikKxlSy24zPvkZYxr3a3CVWbKX0rgEkIvWkwIErzheBWR1IATJXNtpkbSSiBHVnQJIiCiBC04RGMJy0IXaMTEMuwzhkYF+lj+OXOWGa+yZSyUmhaYZyjjadm6xvpDxi676w6SivQFjy3981tGtYFfsnLof2ZlAZGaGBb1geIkC6zXY9TEVd0a209T5yDyqFSTvI60iWgd15LbFAyQaBLVkxFlpHWgPnBFelnPSQHkzgig8kGhEiJErO60DA5advOyBMCRMiROyJgLqnKWMA3s9ZXqLGYU2UdfjAY+09T5yBjcQLOesUYVEmRJnWkJBK8iXkWaRJkFDH6SenXooNXUqaykkG4cC65jjHNVqjdTYciyn4iVNP4fWo6wyakRVXqmZB5EAiW1e4BGwi46GFR/6gR7VNxzFnHgb+E7S0pTY2Di/A+qfcbSUi9MN7QB6gHzhFpakYHmNiNHgC6FkN9inIncNU3EZR0e/1q9a/JkH9MDTrYpUUs7BVGZJ2COpVgwuDcHeJ53SmiWcpTFWqdYlm1mBAVM72tb2tSaOCpEBUW+qqhSxtdiLbPG55xsak5adVpEmVHQYSKmdlEWO2Sp5KOZHiYljulpUuyDmPDOA/Hp61+IlWaOOp3W/CZ0iuNFHbaOIiavGSjjUjFtSPAx4N85ZpSKyit7g7CLHvlLRB+hVTtS9M9aZKeQB756Q4NTumTQwOriK1MHaErLfgwKP/MnjA5aGrLVTCFVLEqFGZJNrSsK6lbqykbrHbfZugLtduS+Z/QecsATlGkL6pdNa2sRex5npGVcLZSzGyKCTxYAX7h5wKFH6Sq5v6qgU7jfb1nA5XIHdL6iGAwBWkvEjWYcGb1iO69u6MNMjdEREGM2xckrSiQE5UbdJFoo5mVEqK3N+Eu4NbvfgPOIUWEv4GnZb8c+7dAsETIq07MRNiVMfRuNYbRt6SKoiQdZKDiULondLNKVGyIlqnMqbTaxlTHeriKD7m16LfjGun81P+aWiNkrafQ/N2YbaerVH/qYOf5Qw75BdrUFZSrC6naDsMz1wKJkotutusMgLTTVgRcbDmOhzEq1Fz/fGBDDaNQv6Qi7DYSb26SGlxcJT/wAxwp/hX138Ft3y9hRlKJfXxLcKKBfx1fWb3IE/PAsu0UXkqhiWMqIu0SpznaxnElDLxlNLSFMRl5QymmswX39JrASpgKNhrHafKW4BCEJBlYmjqtyOY/SQBmliqOsvMZiZggLqJG0GnCJGlkbSC0dkaFDCxzBFiOIOREUuyMpHKRVDs7UJw6ofapFqLdaTFB71Cnvlhtv74yngPUxmIp7BUFPELzuvoqvuZFJ/jEuMc4DcPYJcnIXJPADaZR0Kl6PpLWNZmrHj9Ibrf8GpOaVe+EKg51SlIH/yuEa34S00WAAsMgMgOAGwQK1SIaPcytVaVCWNzGU1vF01lpVsJQARmHo6zAbtpkZpYShqrzO39JUPAhCEiiEIQCZeMpar33HPv3zUiMXR1lPEZiBnCRqDYeEFM60gcjZxirlKorDKSbGZZbZFZ2nMYtPEYaob3Q1da3+W9Mgj86obfdvKlSgaqXZnXWudUGxAJJzPwlbT9FqteggA+kZtc7wiAE7+s2fndOlrXNyACRbZrGwseOzKZtXSs5Ip0qZ9mlUpOT9YhDs99pvO0yNJquqwtmQBYbrmwjXqkzUQ+pUErObwvAGVDKKWjBOSSrcgDfKizgqFzc7B5zQkaaWAA3SUKIQhAIQhAIQhAyMUmq54HMRXpJa0sM1PWUAZBxnnAZCptnL2BPIyDC09hGq4rD6tgFFVtY3upUAmwHtHMZcZLE6MIAKEVFvrHXbMsLHPZc75bqsRiKI4Uqx/ETSDefjLHz47wOu/rMXHbdvaFUaLNcvdWazLZrg521cuk0mFjnKRx2rUpBBqgiqSLbSAtjy2+Mus15qMi8AYoyYGU0h6NLmj0uxPAeco09k1dHJZb8TKi1CEIUQhCAQhCAQhCBQ0tsXqfKZyzU0pSulxuN+6ZaASBNQ5zpU22SzYDZaM9PdDs2GTYw8VQY16bDYKdUHqzUreRnEpEmaTt9IDuFIb95Yn+mVq1YKLkgDmRM/JdFHDE1aZ4U6gHe1OX1p3iTiaesPWXJDvG9l/SNXFoL+svvEssEhRnCslTxSfaHvEC19krLtLZNrCrZB0mTh6d2C+/wCM2wJoEIQhRCEIBCEIBCEIBPKdosSlJ9S5BZdYAdSMvdPVz5h8s2FrBFq0tmrqkjaCCWy7vIyWWzsOVKutv7yTE1LgZX37DPA6F7TYkoC2qyjeVzy6S6flGpjJktzBYfAz5+fSzt8bdGOWMerLuSeOqNp6ylii2fHreY1P5QKFibPnbMWPxERW7d4ZlIDOCfuH4Ged6OfDczx5bQRta4NshykmoEnMn80wX7XUC1xUNrDLUI2SVLtZRY2DMTwC/wDJj+Wf1X5Tl6jDUR+yTPRaHqBcySB1ngh2gW+qgJf7Njv52ntuyVHWr09bjfMZXAvadXR6eWPlz52Xw97gsMFW+87f0lmEJ1vMQhCAQhCAQhCAQhCATB7Z0qb4YpUvdj6ljYhgNoP72zemB2zoK1AEkhw30dt5IzB5W8oHyHF6CNFfUTIXz5Hbe08XpDDU2Y6wIP3XXyYT6RpHSzKpV0uN/wDwTlPMl8A5+mUjPb6NvNGmPHoeSqpTCWBcdVU+RlL0C7mP5LfGfR6GitDEetWt1Ncf0mXaei9ArcmoG6Nij+ks/FfNEwoH3stwMfhdGb9ZlHRV8SZ9H+eaBpnKnr23BMQ3+upaWaXb3RtIfQYFb7i1OivnrNJ3W93n+zeAIOsGJA3gFj+a1hPo/ZumwxFPjfZwG8nhlPMHtnWxjBVVKSEgAIpvfcNY38hPZ9mcP6GqgBuWybfcWuYjL20IQmwQhCAQhCAQhCAQhCATA7Z0voA17MjAqPtXyK+7Pum/MTtdhi2HLD/DOuQd4sQR1zgfNsfpZChDAg7yBPIP2YoV2JNYKb7qqA/lYAz2OkHpOmeqD94b547F9jK9Yk03UciGI9+cxdcjVwXyS0nX+8PnsI+bn/dEtp8iNEe1ianf82X/AHDPO0PkwxzDJqd/4yv9MdT+R7SJ2tS/+xPksSzlXpB8mGjqf9piR0fE0R4IpM0cLT0JhhZTRdh9lHrsfxN6vhPPYL5DcW1tevTX+FajEe9QPGeiwXyPYOgL4rFs1tt3SkvuuTHbhSa3aWlWcLhqTAD2WcqoXmtNAFE9T2YVkqoXzZrqb7gRfLhsnnMRVwFFgmEHpGGdwCRfnUbMjkMp6PstWY11NQZkEAfZy2+Fox/GXtoQhNghCEAhCEAhCEAhCEAlDTmDarh3RfaIyHEgg277S/CB8ex2CRgwIs4uCpOqb8CDPDY3R2KViaCVMj9R/gCPKfeu1PZFMWpIAWqBk25uTW890+Y4nRuIw9QqKtSkw+q1nB5jW2joZLv0PMYbSWmVHqfOxyHpD8I5dL6fbdjfyOPhPU0+1WkaXsth35tSsfCT/wC4mlOGF6hKh8Im+Veap9n9N4j2kxGe+o5X/U2U2NFfI1jqljiK1OnxFzUb37PGPfthpN2v6dVytZKIt19aQVcTW/tsXiHB2rr6i9NVY7+6VoV+zuHwNl+cGrVv7K2vlu1V2d5ntuyWBLAV3FsiEXlsLHymR2Z7DAWZ11F26v136naB4z3aIAAALAZADcJJNIlCEJoEIQgEIQgEIQgEIQgEIQgEqaS0VTrpqVVDDcdhHNWGYMtwgfLu0vYTF0bvhWFdP8txaqOhFg/ges+eP2tdGKvTQMDZlLOpB4FSMjP0pPmvbT+/L/FTjehh9mNC47GWYU0o0j/iVNfMfcXIt5c59M0H2Wp4cAn6Sp9tgBb+Ffq+c2E2DoJKAQhCAQhCAQhCAQhCB//Z"/>
          <p:cNvSpPr>
            <a:spLocks noChangeAspect="1" noChangeArrowheads="1"/>
          </p:cNvSpPr>
          <p:nvPr/>
        </p:nvSpPr>
        <p:spPr bwMode="auto">
          <a:xfrm>
            <a:off x="215900" y="-31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hQSEBQUExQVFRQVFRQVFBQVFBQUFRQUFBQVFBQUFBQYHCYeFxkjGRQUHy8gIycpLCwsFR4xNTAqNSYrLCkBCQoKDgwOFQ8PFCkcHBwpKSkpKSkpKSkpKSkpLCwpKSkpKTEpKSkpKSkpKSkpKSkpKSksLCksKSkpKSwpKSwpKf/AABEIAQkAoAMBIgACEQEDEQH/xAAcAAACAwEBAQEAAAAAAAAAAAAAAwIEBQEGBwj/xABDEAACAQICBwQFCgMHBQAAAAABAgADEQQhBRIxQVFhcQaBobETIjKRwQcUI0JSYoKS0fByosIzNENTssPhFRdzg5P/xAAZAQEBAQEBAQAAAAAAAAAAAAAAAQIEAwX/xAAgEQEBAAIBBAMBAAAAAAAAAAAAAQIRUQMhMUESUnET/9oADAMBAAIRAxEAPwD7jCEIBCEIBOE22xGIxgXmfAdTumDjtKl8hn5dw/WE22MRphFGRv4D3zIxHaVj7A9w+JmXYlswT3yzSpAjKXSkV9N1zvt3n4SBx9Yj2iO+X00XvJvvtOfMmJGWQ7o0M9cVW3MZZp6Vrr9a8vvg2K5AX5xLaNZumXKNIbhu0rj2xl++E18NpdH5eMwm0bqi22Vnw5Gy4MukezVr7J2eVwmlWQ+t7x8Rvm/hceGA57DuMml2twhCRRCEIBCEIBM/FY7aFNgPab4L+sljcRc6i/iPAcJkYirreqPZHjKhOIrl8hkvnzMEoxyUpYp4bjKqqKV90sU8LLKUBHpShCUpRyUDH06ceI2KgomdFPlLcJNqqNhJWr4G+6adp2Njy+IwJG6V6VQ0zlmu8T1VagDMbHYKx5Sou4LSGQubqdhO1eTfrNKeVo1TTPFTtE2cDjLWBN1Psnh90yDRhCEiiIxdfVGW05D9Y8mZtaprNfdu6SwVMU9l1RtO2V0SMYazE+7pJrShDcPR3nullUi1q8o1awlVNElhUiqdVeMbeQMhIekA2ke+ROKXiJA2cifnqcYDGJxgPhFLXB3iNgcBicTRBEaVnHOUDCxeF1TyiMM1jqn2T4HjNqsgYTFrJKjcwGJ1gVb2l8RuMtzAoVzk/wBZcjzG+bqOCARsOYikKxlSy24zPvkZYxr3a3CVWbKX0rgEkIvWkwIErzheBWR1IATJXNtpkbSSiBHVnQJIiCiBC04RGMJy0IXaMTEMuwzhkYF+lj+OXOWGa+yZSyUmhaYZyjjadm6xvpDxi676w6SivQFjy3981tGtYFfsnLof2ZlAZGaGBb1geIkC6zXY9TEVd0a209T5yDyqFSTvI60iWgd15LbFAyQaBLVkxFlpHWgPnBFelnPSQHkzgig8kGhEiJErO60DA5advOyBMCRMiROyJgLqnKWMA3s9ZXqLGYU2UdfjAY+09T5yBjcQLOesUYVEmRJnWkJBK8iXkWaRJkFDH6SenXooNXUqaykkG4cC65jjHNVqjdTYciyn4iVNP4fWo6wyakRVXqmZB5EAiW1e4BGwi46GFR/6gR7VNxzFnHgb+E7S0pTY2Di/A+qfcbSUi9MN7QB6gHzhFpakYHmNiNHgC6FkN9inIncNU3EZR0e/1q9a/JkH9MDTrYpUUs7BVGZJ2COpVgwuDcHeJ53SmiWcpTFWqdYlm1mBAVM72tb2tSaOCpEBUW+qqhSxtdiLbPG55xsak5adVpEmVHQYSKmdlEWO2Sp5KOZHiYljulpUuyDmPDOA/Hp61+IlWaOOp3W/CZ0iuNFHbaOIiavGSjjUjFtSPAx4N85ZpSKyit7g7CLHvlLRB+hVTtS9M9aZKeQB756Q4NTumTQwOriK1MHaErLfgwKP/MnjA5aGrLVTCFVLEqFGZJNrSsK6lbqykbrHbfZugLtduS+Z/QecsATlGkL6pdNa2sRex5npGVcLZSzGyKCTxYAX7h5wKFH6Sq5v6qgU7jfb1nA5XIHdL6iGAwBWkvEjWYcGb1iO69u6MNMjdEREGM2xckrSiQE5UbdJFoo5mVEqK3N+Eu4NbvfgPOIUWEv4GnZb8c+7dAsETIq07MRNiVMfRuNYbRt6SKoiQdZKDiULondLNKVGyIlqnMqbTaxlTHeriKD7m16LfjGun81P+aWiNkrafQ/N2YbaerVH/qYOf5Qw75BdrUFZSrC6naDsMz1wKJkotutusMgLTTVgRcbDmOhzEq1Fz/fGBDDaNQv6Qi7DYSb26SGlxcJT/wAxwp/hX138Ft3y9hRlKJfXxLcKKBfx1fWb3IE/PAsu0UXkqhiWMqIu0SpznaxnElDLxlNLSFMRl5QymmswX39JrASpgKNhrHafKW4BCEJBlYmjqtyOY/SQBmliqOsvMZiZggLqJG0GnCJGlkbSC0dkaFDCxzBFiOIOREUuyMpHKRVDs7UJw6ofapFqLdaTFB71Cnvlhtv74yngPUxmIp7BUFPELzuvoqvuZFJ/jEuMc4DcPYJcnIXJPADaZR0Kl6PpLWNZmrHj9Ibrf8GpOaVe+EKg51SlIH/yuEa34S00WAAsMgMgOAGwQK1SIaPcytVaVCWNzGU1vF01lpVsJQARmHo6zAbtpkZpYShqrzO39JUPAhCEiiEIQCZeMpar33HPv3zUiMXR1lPEZiBnCRqDYeEFM60gcjZxirlKorDKSbGZZbZFZ2nMYtPEYaob3Q1da3+W9Mgj86obfdvKlSgaqXZnXWudUGxAJJzPwlbT9FqteggA+kZtc7wiAE7+s2fndOlrXNyACRbZrGwseOzKZtXSs5Ip0qZ9mlUpOT9YhDs99pvO0yNJquqwtmQBYbrmwjXqkzUQ+pUErObwvAGVDKKWjBOSSrcgDfKizgqFzc7B5zQkaaWAA3SUKIQhAIQhAIQhAyMUmq54HMRXpJa0sM1PWUAZBxnnAZCptnL2BPIyDC09hGq4rD6tgFFVtY3upUAmwHtHMZcZLE6MIAKEVFvrHXbMsLHPZc75bqsRiKI4Uqx/ETSDefjLHz47wOu/rMXHbdvaFUaLNcvdWazLZrg521cuk0mFjnKRx2rUpBBqgiqSLbSAtjy2+Mus15qMi8AYoyYGU0h6NLmj0uxPAeco09k1dHJZb8TKi1CEIUQhCAQhCAQhCBQ0tsXqfKZyzU0pSulxuN+6ZaASBNQ5zpU22SzYDZaM9PdDs2GTYw8VQY16bDYKdUHqzUreRnEpEmaTt9IDuFIb95Yn+mVq1YKLkgDmRM/JdFHDE1aZ4U6gHe1OX1p3iTiaesPWXJDvG9l/SNXFoL+svvEssEhRnCslTxSfaHvEC19krLtLZNrCrZB0mTh6d2C+/wCM2wJoEIQhRCEIBCEIBCEIBPKdosSlJ9S5BZdYAdSMvdPVz5h8s2FrBFq0tmrqkjaCCWy7vIyWWzsOVKutv7yTE1LgZX37DPA6F7TYkoC2qyjeVzy6S6flGpjJktzBYfAz5+fSzt8bdGOWMerLuSeOqNp6ylii2fHreY1P5QKFibPnbMWPxERW7d4ZlIDOCfuH4Ged6OfDczx5bQRta4NshykmoEnMn80wX7XUC1xUNrDLUI2SVLtZRY2DMTwC/wDJj+Wf1X5Tl6jDUR+yTPRaHqBcySB1ngh2gW+qgJf7Njv52ntuyVHWr09bjfMZXAvadXR6eWPlz52Xw97gsMFW+87f0lmEJ1vMQhCAQhCAQhCAQhCATB7Z0qb4YpUvdj6ljYhgNoP72zemB2zoK1AEkhw30dt5IzB5W8oHyHF6CNFfUTIXz5Hbe08XpDDU2Y6wIP3XXyYT6RpHSzKpV0uN/wDwTlPMl8A5+mUjPb6NvNGmPHoeSqpTCWBcdVU+RlL0C7mP5LfGfR6GitDEetWt1Ncf0mXaei9ArcmoG6Nij+ks/FfNEwoH3stwMfhdGb9ZlHRV8SZ9H+eaBpnKnr23BMQ3+upaWaXb3RtIfQYFb7i1OivnrNJ3W93n+zeAIOsGJA3gFj+a1hPo/ZumwxFPjfZwG8nhlPMHtnWxjBVVKSEgAIpvfcNY38hPZ9mcP6GqgBuWybfcWuYjL20IQmwQhCAQhCAQhCAQhCATA7Z0voA17MjAqPtXyK+7Pum/MTtdhi2HLD/DOuQd4sQR1zgfNsfpZChDAg7yBPIP2YoV2JNYKb7qqA/lYAz2OkHpOmeqD94b547F9jK9Yk03UciGI9+cxdcjVwXyS0nX+8PnsI+bn/dEtp8iNEe1ianf82X/AHDPO0PkwxzDJqd/4yv9MdT+R7SJ2tS/+xPksSzlXpB8mGjqf9piR0fE0R4IpM0cLT0JhhZTRdh9lHrsfxN6vhPPYL5DcW1tevTX+FajEe9QPGeiwXyPYOgL4rFs1tt3SkvuuTHbhSa3aWlWcLhqTAD2WcqoXmtNAFE9T2YVkqoXzZrqb7gRfLhsnnMRVwFFgmEHpGGdwCRfnUbMjkMp6PstWY11NQZkEAfZy2+Fox/GXtoQhNghCEAhCEAhCEAhCEAlDTmDarh3RfaIyHEgg277S/CB8ex2CRgwIs4uCpOqb8CDPDY3R2KViaCVMj9R/gCPKfeu1PZFMWpIAWqBk25uTW890+Y4nRuIw9QqKtSkw+q1nB5jW2joZLv0PMYbSWmVHqfOxyHpD8I5dL6fbdjfyOPhPU0+1WkaXsth35tSsfCT/wC4mlOGF6hKh8Im+Veap9n9N4j2kxGe+o5X/U2U2NFfI1jqljiK1OnxFzUb37PGPfthpN2v6dVytZKIt19aQVcTW/tsXiHB2rr6i9NVY7+6VoV+zuHwNl+cGrVv7K2vlu1V2d5ntuyWBLAV3FsiEXlsLHymR2Z7DAWZ11F26v136naB4z3aIAAALAZADcJJNIlCEJoEIQgEIQgEIQgEIQgEIQgEqaS0VTrpqVVDDcdhHNWGYMtwgfLu0vYTF0bvhWFdP8txaqOhFg/ges+eP2tdGKvTQMDZlLOpB4FSMjP0pPmvbT+/L/FTjehh9mNC47GWYU0o0j/iVNfMfcXIt5c59M0H2Wp4cAn6Sp9tgBb+Ffq+c2E2DoJKAQhCAQhCAQhCAQhCB//Z"/>
          <p:cNvSpPr>
            <a:spLocks noChangeAspect="1" noChangeArrowheads="1"/>
          </p:cNvSpPr>
          <p:nvPr/>
        </p:nvSpPr>
        <p:spPr bwMode="auto">
          <a:xfrm>
            <a:off x="368300" y="1492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t2.gstatic.com/images?q=tbn:ANd9GcQrg3997OvVQiHK9z6QQ3xx0Jv0QOgjh8pccu2Adpqo4xloGkM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8214" l="9375" r="89286"/>
                    </a14:imgEffect>
                  </a14:imgLayer>
                </a14:imgProps>
              </a:ext>
              <a:ext uri="{28A0092B-C50C-407E-A947-70E740481C1C}">
                <a14:useLocalDpi xmlns:a14="http://schemas.microsoft.com/office/drawing/2010/main"/>
              </a:ext>
            </a:extLst>
          </a:blip>
          <a:srcRect/>
          <a:stretch>
            <a:fillRect/>
          </a:stretch>
        </p:blipFill>
        <p:spPr bwMode="auto">
          <a:xfrm>
            <a:off x="5795558" y="3922261"/>
            <a:ext cx="2638757" cy="2638757"/>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67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67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667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667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6676">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667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6675">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6675">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6675">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265113"/>
            <a:ext cx="8534400" cy="874712"/>
          </a:xfrm>
        </p:spPr>
        <p:txBody>
          <a:bodyPr>
            <a:normAutofit/>
          </a:bodyPr>
          <a:lstStyle/>
          <a:p>
            <a:pPr>
              <a:defRPr/>
            </a:pPr>
            <a:r>
              <a:rPr lang="en-US" sz="4000" b="1" cap="none" dirty="0">
                <a:solidFill>
                  <a:schemeClr val="accent4"/>
                </a:solidFill>
              </a:rPr>
              <a:t>Main Facts</a:t>
            </a:r>
          </a:p>
        </p:txBody>
      </p:sp>
      <p:sp>
        <p:nvSpPr>
          <p:cNvPr id="16387" name="Rectangle 3"/>
          <p:cNvSpPr>
            <a:spLocks noGrp="1" noChangeArrowheads="1"/>
          </p:cNvSpPr>
          <p:nvPr>
            <p:ph type="body" sz="half" idx="1"/>
          </p:nvPr>
        </p:nvSpPr>
        <p:spPr>
          <a:xfrm>
            <a:off x="614362" y="1117600"/>
            <a:ext cx="8315881" cy="5457825"/>
          </a:xfrm>
        </p:spPr>
        <p:txBody>
          <a:bodyPr>
            <a:normAutofit/>
          </a:bodyPr>
          <a:lstStyle/>
          <a:p>
            <a:pPr marL="342900" indent="-228600" fontAlgn="base">
              <a:spcBef>
                <a:spcPts val="2400"/>
              </a:spcBef>
              <a:spcAft>
                <a:spcPct val="0"/>
              </a:spcAft>
              <a:buClr>
                <a:schemeClr val="accent3"/>
              </a:buClr>
              <a:defRPr/>
            </a:pPr>
            <a:r>
              <a:rPr lang="en-US" sz="2600" i="0" dirty="0">
                <a:latin typeface="Century Gothic" pitchFamily="34" charset="0"/>
              </a:rPr>
              <a:t>Over </a:t>
            </a:r>
            <a:r>
              <a:rPr lang="en-US" sz="2600" i="0" dirty="0" smtClean="0">
                <a:latin typeface="Century Gothic" pitchFamily="34" charset="0"/>
              </a:rPr>
              <a:t>10,000 </a:t>
            </a:r>
            <a:r>
              <a:rPr lang="en-US" sz="2600" i="0" dirty="0">
                <a:latin typeface="Century Gothic" pitchFamily="34" charset="0"/>
              </a:rPr>
              <a:t>educators </a:t>
            </a:r>
            <a:r>
              <a:rPr lang="en-US" sz="2600" i="0" dirty="0" smtClean="0">
                <a:latin typeface="Century Gothic" pitchFamily="34" charset="0"/>
              </a:rPr>
              <a:t>trained</a:t>
            </a:r>
            <a:endParaRPr lang="en-US" sz="2600" i="0" dirty="0">
              <a:latin typeface="Century Gothic" pitchFamily="34" charset="0"/>
            </a:endParaRPr>
          </a:p>
          <a:p>
            <a:pPr marL="342900" indent="-228600" fontAlgn="base">
              <a:spcBef>
                <a:spcPts val="2400"/>
              </a:spcBef>
              <a:spcAft>
                <a:spcPct val="0"/>
              </a:spcAft>
              <a:buClr>
                <a:schemeClr val="accent3"/>
              </a:buClr>
              <a:defRPr/>
            </a:pPr>
            <a:r>
              <a:rPr lang="en-US" sz="2600" i="0" dirty="0">
                <a:latin typeface="Century Gothic" pitchFamily="34" charset="0"/>
              </a:rPr>
              <a:t>Over 100,000 </a:t>
            </a:r>
            <a:r>
              <a:rPr lang="en-US" sz="2600" i="0" dirty="0" smtClean="0">
                <a:latin typeface="Century Gothic" pitchFamily="34" charset="0"/>
              </a:rPr>
              <a:t>wear </a:t>
            </a:r>
            <a:r>
              <a:rPr lang="en-US" sz="2600" i="0" dirty="0">
                <a:latin typeface="Century Gothic" pitchFamily="34" charset="0"/>
              </a:rPr>
              <a:t>Irlen Spectral Filters</a:t>
            </a:r>
          </a:p>
          <a:p>
            <a:pPr marL="342900" indent="-228600" fontAlgn="base">
              <a:spcBef>
                <a:spcPts val="2400"/>
              </a:spcBef>
              <a:spcAft>
                <a:spcPct val="0"/>
              </a:spcAft>
              <a:buClr>
                <a:schemeClr val="accent3"/>
              </a:buClr>
              <a:defRPr/>
            </a:pPr>
            <a:r>
              <a:rPr lang="en-US" sz="2600" i="0" dirty="0">
                <a:latin typeface="Century Gothic" pitchFamily="34" charset="0"/>
              </a:rPr>
              <a:t>Millions </a:t>
            </a:r>
            <a:r>
              <a:rPr lang="en-US" sz="2600" i="0" dirty="0" smtClean="0">
                <a:latin typeface="Century Gothic" pitchFamily="34" charset="0"/>
              </a:rPr>
              <a:t>use </a:t>
            </a:r>
            <a:r>
              <a:rPr lang="en-US" sz="2600" i="0" dirty="0">
                <a:latin typeface="Century Gothic" pitchFamily="34" charset="0"/>
              </a:rPr>
              <a:t>Irlen colored overlays</a:t>
            </a:r>
          </a:p>
          <a:p>
            <a:pPr marL="342900" indent="-228600" fontAlgn="base">
              <a:spcBef>
                <a:spcPts val="2400"/>
              </a:spcBef>
              <a:spcAft>
                <a:spcPct val="0"/>
              </a:spcAft>
              <a:buClr>
                <a:schemeClr val="accent3"/>
              </a:buClr>
              <a:defRPr/>
            </a:pPr>
            <a:r>
              <a:rPr lang="en-US" sz="2600" i="0" dirty="0" smtClean="0">
                <a:latin typeface="Century Gothic" pitchFamily="34" charset="0"/>
              </a:rPr>
              <a:t>Recognized </a:t>
            </a:r>
            <a:r>
              <a:rPr lang="en-US" sz="2600" i="0" dirty="0">
                <a:latin typeface="Century Gothic" pitchFamily="34" charset="0"/>
              </a:rPr>
              <a:t>as a standard low tech assistive technology for testing</a:t>
            </a:r>
          </a:p>
          <a:p>
            <a:pPr marL="342900" indent="-228600" fontAlgn="base">
              <a:spcBef>
                <a:spcPts val="2400"/>
              </a:spcBef>
              <a:spcAft>
                <a:spcPct val="0"/>
              </a:spcAft>
              <a:buClr>
                <a:schemeClr val="accent3"/>
              </a:buClr>
              <a:defRPr/>
            </a:pPr>
            <a:r>
              <a:rPr lang="en-US" sz="2600" i="0" dirty="0">
                <a:latin typeface="Century Gothic" pitchFamily="34" charset="0"/>
              </a:rPr>
              <a:t>Recognized by Recordings for the Blind, </a:t>
            </a:r>
            <a:r>
              <a:rPr lang="en-US" sz="2600" i="0" dirty="0" err="1">
                <a:latin typeface="Century Gothic" pitchFamily="34" charset="0"/>
              </a:rPr>
              <a:t>Voc</a:t>
            </a:r>
            <a:r>
              <a:rPr lang="en-US" sz="2600" i="0" dirty="0">
                <a:latin typeface="Century Gothic" pitchFamily="34" charset="0"/>
              </a:rPr>
              <a:t> Rehabs, Dept. of Rehabs, SAT, ACT, LSAT</a:t>
            </a:r>
          </a:p>
          <a:p>
            <a:pPr eaLnBrk="1" hangingPunct="1">
              <a:buFont typeface="Wingdings" pitchFamily="2" charset="2"/>
              <a:buNone/>
            </a:pPr>
            <a:endParaRPr lang="en-US" sz="2600" dirty="0" smtClean="0">
              <a:latin typeface="Century Gothic" pitchFamily="34" charset="0"/>
            </a:endParaRPr>
          </a:p>
        </p:txBody>
      </p:sp>
      <p:sp>
        <p:nvSpPr>
          <p:cNvPr id="4"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69960836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52400" y="265113"/>
            <a:ext cx="8753475" cy="850900"/>
          </a:xfrm>
        </p:spPr>
        <p:txBody>
          <a:bodyPr>
            <a:normAutofit/>
          </a:bodyPr>
          <a:lstStyle/>
          <a:p>
            <a:pPr>
              <a:defRPr/>
            </a:pPr>
            <a:r>
              <a:rPr lang="en-US" sz="4000" b="1" cap="none" dirty="0" smtClean="0">
                <a:solidFill>
                  <a:schemeClr val="accent4"/>
                </a:solidFill>
              </a:rPr>
              <a:t>Testing Modifications</a:t>
            </a:r>
            <a:endParaRPr lang="en-US" sz="4000" b="1" cap="none" dirty="0">
              <a:solidFill>
                <a:schemeClr val="accent4"/>
              </a:solidFill>
            </a:endParaRPr>
          </a:p>
        </p:txBody>
      </p:sp>
      <p:sp>
        <p:nvSpPr>
          <p:cNvPr id="156676" name="Rectangle 4"/>
          <p:cNvSpPr>
            <a:spLocks noGrp="1" noChangeArrowheads="1"/>
          </p:cNvSpPr>
          <p:nvPr>
            <p:ph sz="half" idx="2"/>
          </p:nvPr>
        </p:nvSpPr>
        <p:spPr>
          <a:xfrm>
            <a:off x="400049" y="1219200"/>
            <a:ext cx="8126433" cy="5195888"/>
          </a:xfrm>
        </p:spPr>
        <p:txBody>
          <a:bodyPr>
            <a:normAutofit/>
          </a:bodyPr>
          <a:lstStyle/>
          <a:p>
            <a:pPr>
              <a:spcBef>
                <a:spcPts val="2400"/>
              </a:spcBef>
              <a:buClr>
                <a:schemeClr val="accent3"/>
              </a:buClr>
            </a:pPr>
            <a:r>
              <a:rPr lang="en-US" sz="2800" i="0" dirty="0">
                <a:latin typeface="Century Gothic" pitchFamily="34" charset="0"/>
              </a:rPr>
              <a:t>Tests duplicated on colored paper</a:t>
            </a:r>
          </a:p>
          <a:p>
            <a:pPr>
              <a:spcBef>
                <a:spcPts val="2400"/>
              </a:spcBef>
              <a:buClr>
                <a:schemeClr val="accent3"/>
              </a:buClr>
            </a:pPr>
            <a:r>
              <a:rPr lang="en-US" sz="2800" i="0" dirty="0">
                <a:latin typeface="Century Gothic" pitchFamily="34" charset="0"/>
              </a:rPr>
              <a:t>Colored plastic overlays</a:t>
            </a:r>
          </a:p>
          <a:p>
            <a:pPr>
              <a:spcBef>
                <a:spcPts val="2400"/>
              </a:spcBef>
              <a:buClr>
                <a:schemeClr val="accent3"/>
              </a:buClr>
            </a:pPr>
            <a:r>
              <a:rPr lang="en-US" sz="2800" i="0" dirty="0" err="1">
                <a:latin typeface="Century Gothic" pitchFamily="34" charset="0"/>
              </a:rPr>
              <a:t>Scantron</a:t>
            </a:r>
            <a:r>
              <a:rPr lang="en-US" sz="2800" i="0" dirty="0">
                <a:latin typeface="Century Gothic" pitchFamily="34" charset="0"/>
              </a:rPr>
              <a:t> answer sheets</a:t>
            </a:r>
          </a:p>
          <a:p>
            <a:pPr>
              <a:spcBef>
                <a:spcPts val="2400"/>
              </a:spcBef>
              <a:buClr>
                <a:schemeClr val="accent3"/>
              </a:buClr>
            </a:pPr>
            <a:r>
              <a:rPr lang="en-US" sz="2800" i="0" dirty="0">
                <a:latin typeface="Century Gothic" pitchFamily="34" charset="0"/>
              </a:rPr>
              <a:t>Use a ruler</a:t>
            </a:r>
          </a:p>
          <a:p>
            <a:pPr>
              <a:spcBef>
                <a:spcPts val="2400"/>
              </a:spcBef>
              <a:buClr>
                <a:schemeClr val="accent3"/>
              </a:buClr>
            </a:pPr>
            <a:r>
              <a:rPr lang="en-US" sz="2800" i="0" dirty="0" smtClean="0">
                <a:latin typeface="Century Gothic" pitchFamily="34" charset="0"/>
              </a:rPr>
              <a:t>Natural </a:t>
            </a:r>
            <a:r>
              <a:rPr lang="en-US" sz="2800" i="0" dirty="0">
                <a:latin typeface="Century Gothic" pitchFamily="34" charset="0"/>
              </a:rPr>
              <a:t>lighting</a:t>
            </a:r>
          </a:p>
          <a:p>
            <a:pPr lvl="1" eaLnBrk="1" hangingPunct="1">
              <a:buClr>
                <a:schemeClr val="accent3"/>
              </a:buClr>
            </a:pPr>
            <a:endParaRPr lang="en-US" sz="2800" b="1" i="0" dirty="0" smtClean="0">
              <a:latin typeface="Century Gothic" pitchFamily="34" charset="0"/>
            </a:endParaRPr>
          </a:p>
        </p:txBody>
      </p:sp>
      <p:pic>
        <p:nvPicPr>
          <p:cNvPr id="2052" name="Picture 4" descr="High-Res Stock Photography: students in further education"/>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592763" y="2481262"/>
            <a:ext cx="2941637" cy="32194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5"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6817209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9026" name="Rectangle 2"/>
          <p:cNvSpPr>
            <a:spLocks noGrp="1" noChangeArrowheads="1"/>
          </p:cNvSpPr>
          <p:nvPr>
            <p:ph type="title"/>
          </p:nvPr>
        </p:nvSpPr>
        <p:spPr>
          <a:xfrm>
            <a:off x="400050" y="-42863"/>
            <a:ext cx="7620000" cy="1143001"/>
          </a:xfrm>
        </p:spPr>
        <p:txBody>
          <a:bodyPr>
            <a:normAutofit/>
          </a:bodyPr>
          <a:lstStyle/>
          <a:p>
            <a:pPr>
              <a:defRPr/>
            </a:pPr>
            <a:r>
              <a:rPr lang="en-US" sz="4000" b="1" cap="none" dirty="0" smtClean="0">
                <a:solidFill>
                  <a:schemeClr val="accent4"/>
                </a:solidFill>
              </a:rPr>
              <a:t>For More Information</a:t>
            </a:r>
            <a:endParaRPr lang="en-US" sz="4000" b="1" cap="none" dirty="0">
              <a:solidFill>
                <a:schemeClr val="accent4"/>
              </a:solidFill>
            </a:endParaRPr>
          </a:p>
        </p:txBody>
      </p:sp>
      <p:sp>
        <p:nvSpPr>
          <p:cNvPr id="4" name="Rectangle 9"/>
          <p:cNvSpPr>
            <a:spLocks noChangeArrowheads="1"/>
          </p:cNvSpPr>
          <p:nvPr/>
        </p:nvSpPr>
        <p:spPr bwMode="auto">
          <a:xfrm>
            <a:off x="400050" y="890649"/>
            <a:ext cx="8743950" cy="3929001"/>
          </a:xfrm>
          <a:prstGeom prst="rect">
            <a:avLst/>
          </a:prstGeom>
          <a:noFill/>
          <a:ln>
            <a:noFill/>
          </a:ln>
          <a:effectLst/>
          <a:extLst/>
        </p:spPr>
        <p:txBody>
          <a:bodyPr/>
          <a:lstStyle/>
          <a:p>
            <a:pPr marL="342900" indent="-342900">
              <a:spcBef>
                <a:spcPts val="1800"/>
              </a:spcBef>
              <a:buClr>
                <a:schemeClr val="accent3"/>
              </a:buClr>
              <a:buSzPct val="100000"/>
              <a:buFont typeface="Arial" pitchFamily="34" charset="0"/>
              <a:buChar char="•"/>
              <a:defRPr/>
            </a:pPr>
            <a:r>
              <a:rPr lang="en-US" sz="2400" dirty="0" smtClean="0">
                <a:cs typeface="Arial" pitchFamily="34" charset="0"/>
              </a:rPr>
              <a:t>Email: irleninstitute@irlen.com</a:t>
            </a:r>
            <a:endParaRPr lang="en-US" sz="2400" dirty="0">
              <a:cs typeface="Arial" pitchFamily="34" charset="0"/>
            </a:endParaRPr>
          </a:p>
          <a:p>
            <a:pPr marL="342900" indent="-342900">
              <a:spcBef>
                <a:spcPts val="1800"/>
              </a:spcBef>
              <a:buClr>
                <a:schemeClr val="accent3"/>
              </a:buClr>
              <a:buSzPct val="100000"/>
              <a:buFont typeface="Arial" pitchFamily="34" charset="0"/>
              <a:buChar char="•"/>
              <a:defRPr/>
            </a:pPr>
            <a:r>
              <a:rPr lang="en-US" sz="2400" dirty="0">
                <a:cs typeface="Arial" pitchFamily="34" charset="0"/>
              </a:rPr>
              <a:t>Reading by the Colors by Helen Irlen</a:t>
            </a:r>
          </a:p>
          <a:p>
            <a:pPr marL="342900" indent="-342900">
              <a:spcBef>
                <a:spcPts val="1800"/>
              </a:spcBef>
              <a:buClr>
                <a:schemeClr val="accent3"/>
              </a:buClr>
              <a:buSzPct val="100000"/>
              <a:buFont typeface="Arial" pitchFamily="34" charset="0"/>
              <a:buChar char="•"/>
              <a:defRPr/>
            </a:pPr>
            <a:r>
              <a:rPr lang="en-US" sz="2400" dirty="0">
                <a:cs typeface="Arial" pitchFamily="34" charset="0"/>
              </a:rPr>
              <a:t>The Irlen Revolution by Helen Irlen</a:t>
            </a:r>
          </a:p>
          <a:p>
            <a:pPr marL="342900" indent="-342900">
              <a:spcBef>
                <a:spcPts val="1800"/>
              </a:spcBef>
              <a:buClr>
                <a:schemeClr val="accent3"/>
              </a:buClr>
              <a:buSzPct val="100000"/>
              <a:buFont typeface="Arial" pitchFamily="34" charset="0"/>
              <a:buChar char="•"/>
              <a:defRPr/>
            </a:pPr>
            <a:r>
              <a:rPr lang="en-US" sz="2400" dirty="0" smtClean="0">
                <a:cs typeface="Arial" pitchFamily="34" charset="0"/>
              </a:rPr>
              <a:t>You Tube Videos:</a:t>
            </a:r>
          </a:p>
          <a:p>
            <a:pPr marL="800100" lvl="1" indent="-342900">
              <a:spcBef>
                <a:spcPts val="1800"/>
              </a:spcBef>
              <a:buClr>
                <a:schemeClr val="accent3"/>
              </a:buClr>
              <a:buSzPct val="100000"/>
              <a:buFont typeface="Wingdings" pitchFamily="2" charset="2"/>
              <a:buChar char="v"/>
              <a:defRPr/>
            </a:pPr>
            <a:r>
              <a:rPr lang="en-US" sz="2400" dirty="0" smtClean="0">
                <a:cs typeface="Arial" pitchFamily="34" charset="0"/>
              </a:rPr>
              <a:t>Irlen Syndrome: A </a:t>
            </a:r>
            <a:r>
              <a:rPr lang="en-US" sz="2400" dirty="0">
                <a:cs typeface="Arial" pitchFamily="34" charset="0"/>
              </a:rPr>
              <a:t>Teen’s Summary </a:t>
            </a:r>
            <a:r>
              <a:rPr lang="en-US" sz="2400" dirty="0">
                <a:cs typeface="Arial" pitchFamily="34" charset="0"/>
                <a:hlinkClick r:id="rId3"/>
              </a:rPr>
              <a:t>http://</a:t>
            </a:r>
            <a:r>
              <a:rPr lang="en-US" sz="2400" dirty="0" smtClean="0">
                <a:cs typeface="Arial" pitchFamily="34" charset="0"/>
                <a:hlinkClick r:id="rId3"/>
              </a:rPr>
              <a:t>www.youtube.com/watch?v=9N5qbMFtKQ4</a:t>
            </a:r>
            <a:endParaRPr lang="en-US" sz="2400" dirty="0" smtClean="0">
              <a:cs typeface="Arial" pitchFamily="34" charset="0"/>
            </a:endParaRPr>
          </a:p>
          <a:p>
            <a:pPr marL="800100" lvl="1" indent="-342900">
              <a:spcBef>
                <a:spcPts val="1800"/>
              </a:spcBef>
              <a:buClr>
                <a:schemeClr val="accent3"/>
              </a:buClr>
              <a:buSzPct val="100000"/>
              <a:buFont typeface="Wingdings" pitchFamily="2" charset="2"/>
              <a:buChar char="v"/>
              <a:defRPr/>
            </a:pPr>
            <a:r>
              <a:rPr lang="en-US" sz="2400" dirty="0" smtClean="0">
                <a:cs typeface="Arial" pitchFamily="34" charset="0"/>
              </a:rPr>
              <a:t>ABC World </a:t>
            </a:r>
            <a:r>
              <a:rPr lang="en-US" sz="2400" dirty="0">
                <a:cs typeface="Arial" pitchFamily="34" charset="0"/>
              </a:rPr>
              <a:t>News </a:t>
            </a:r>
            <a:r>
              <a:rPr lang="en-US" sz="2400" dirty="0" smtClean="0">
                <a:cs typeface="Arial" pitchFamily="34" charset="0"/>
              </a:rPr>
              <a:t>with Peter Jennings </a:t>
            </a:r>
            <a:r>
              <a:rPr lang="en-US" sz="2400" dirty="0" smtClean="0">
                <a:cs typeface="Arial" pitchFamily="34" charset="0"/>
                <a:hlinkClick r:id="rId4"/>
              </a:rPr>
              <a:t>http</a:t>
            </a:r>
            <a:r>
              <a:rPr lang="en-US" sz="2400" dirty="0">
                <a:cs typeface="Arial" pitchFamily="34" charset="0"/>
                <a:hlinkClick r:id="rId4"/>
              </a:rPr>
              <a:t>://</a:t>
            </a:r>
            <a:r>
              <a:rPr lang="en-US" sz="2400" dirty="0" smtClean="0">
                <a:cs typeface="Arial" pitchFamily="34" charset="0"/>
                <a:hlinkClick r:id="rId4"/>
              </a:rPr>
              <a:t>www.youtube.com/watch?v=91WOnEepH0A</a:t>
            </a:r>
            <a:endParaRPr lang="en-US" sz="2400" dirty="0" smtClean="0">
              <a:cs typeface="Arial" pitchFamily="34" charset="0"/>
            </a:endParaRPr>
          </a:p>
          <a:p>
            <a:pPr marL="800100" lvl="1" indent="-342900">
              <a:spcBef>
                <a:spcPts val="1800"/>
              </a:spcBef>
              <a:buClr>
                <a:schemeClr val="accent3"/>
              </a:buClr>
              <a:buSzPct val="100000"/>
              <a:buFont typeface="Arial" pitchFamily="34" charset="0"/>
              <a:buChar char="•"/>
              <a:defRPr/>
            </a:pPr>
            <a:endParaRPr lang="en-US" sz="2400" dirty="0">
              <a:cs typeface="Arial" pitchFamily="34" charset="0"/>
            </a:endParaRPr>
          </a:p>
          <a:p>
            <a:pPr marL="342900" indent="-342900">
              <a:spcBef>
                <a:spcPct val="20000"/>
              </a:spcBef>
              <a:buClr>
                <a:schemeClr val="accent3"/>
              </a:buClr>
              <a:buSzPct val="100000"/>
              <a:buFont typeface="Arial" pitchFamily="34" charset="0"/>
              <a:buChar char="•"/>
              <a:defRPr/>
            </a:pPr>
            <a:endParaRPr lang="en-US" sz="2400" dirty="0">
              <a:cs typeface="Arial" pitchFamily="34" charset="0"/>
            </a:endParaRPr>
          </a:p>
        </p:txBody>
      </p:sp>
      <p:sp>
        <p:nvSpPr>
          <p:cNvPr id="3" name="TextBox 2"/>
          <p:cNvSpPr txBox="1"/>
          <p:nvPr/>
        </p:nvSpPr>
        <p:spPr>
          <a:xfrm>
            <a:off x="1092526" y="5605147"/>
            <a:ext cx="6935190" cy="707886"/>
          </a:xfrm>
          <a:prstGeom prst="rect">
            <a:avLst/>
          </a:prstGeom>
          <a:noFill/>
        </p:spPr>
        <p:txBody>
          <a:bodyPr wrap="square" rtlCol="0">
            <a:spAutoFit/>
          </a:bodyPr>
          <a:lstStyle/>
          <a:p>
            <a:pPr algn="ctr"/>
            <a:r>
              <a:rPr lang="en-US" sz="4000" dirty="0" smtClean="0"/>
              <a:t>www.irlen.com</a:t>
            </a:r>
            <a:endParaRPr lang="en-US" sz="4000" dirty="0"/>
          </a:p>
        </p:txBody>
      </p:sp>
      <p:sp>
        <p:nvSpPr>
          <p:cNvPr id="2" name="AutoShape 4" descr="data:image/jpeg;base64,/9j/4AAQSkZJRgABAQAAAQABAAD/2wCEAAkGBhQSERUUExMWFRUUGBgXGBgXFBQXFxoYFRcVFRgVGBUXHCYeFxokHBYXHy8gIycpLCwsFR8xNTAqNSYsLCkBCQoKDgwOGg8PGikkHCQtLSwsLCwpLCwsLCwpLCwpLCwsLCwsLCwsLCwsLCwsLCwsLCwsLCwsLCwsLCwsKSwsLP/AABEIANsA5gMBIgACEQEDEQH/xAAcAAABBQEBAQAAAAAAAAAAAAADAQIEBQYABwj/xABMEAABAwIDAwcGCQoFBAMBAAABAgMRACEEEjEFQVEGEyJhcYGRFDJSkqHRI0JTYpOxwdLwBxUWM0NUgqLT4SRjo7LCcnOU8ReDhET/xAAbAQABBQEBAAAAAAAAAAAAAAAEAAECAwUGB//EADQRAAEEAAMFAwwDAQEAAAAAAAEAAgMRBBIhBTFBUWETkaEUFSIyUmJxgbHR4fAGQsEz8f/aAAwDAQACEQMRAD8Avwm0U7JEd/t+ylF4PXf3GljX8d1bCzU0I+uPClCbz4jq6qVR7uPVxpHFiI39fCkmXJT4XjqNV+0dusYdWV1ZSsgHKkKUSDIzQNJIOvCmu7YTJE24WrBco8dzuJWrhlSP4R7yaHnlyN9Heno71r/03w9v1lhAOTXfvNd+mzEaL3fFF+J1rz8CaK23QZxUnNUl9LfI5YsKJ/WC29I1kddHTypZPpXFxk3zuvWAbSRVrgXEk3tR+DkbL6Lzqhp53sFtWzZ203a6uPmwaedqNzMnjOUiL61ng8BvpDihurY8ljWd5xm6LSnHIIIzHWdDT045BVM6i+6D2VlBiiDrUd/a8K84ih5o44xZKujxsrjVLa+VJ0m0gz2UVt1KvNInw8KwydrjeqaMjbyU6Ez1UC+VjeIRrZ3HeFuUtkZd0Ezvt765eHmdL1iRyrcmyoHcfrp/6VvH40fwp91Zz9oAHQIxtFbF5sgZiQIGpNpFRDtZsnz9+uU+y1ZDEbVW55yye028KYl00G/aUt+gArg1vFbJe2Wr9KCZ3K0P10Ne2mYjObadFU+Md9ZprBrPVRfzerjS8vxPIdyllYtIxtRpa8iSSV/NI0BVv00NSiu1xF4jdHVwrKYVKmnELiQlQJ/6Z6X8s1sFtkZhJlJi+/LYHvrQwOIfMHB41ChI0N3JmkXme6w4Uqgd+pjdcjjSc0LyJET1A6abqcbjju7K0FWlQBppOs8RSkcbCR+OymlV41Fu2INOOgO/X3CONMmTbk6SDe2orqchN5nq1McR311OkooEyKHqOsUSLaQb3pijMDSdDSSTXNeo/iarNpPQkngPZVi4vTrtFZ/lFiAEmq3mgptFlY3GPkqN9Tbvpz+yykZhcb+N6awjMtI6/wC9WW0sWlKcuqj7BrTQQxmF75PkhcbM9sjGM+aq2m5q72LsbnXEpUcoMkmJgJSVEx2CqfCLvWq2c7laxCx8TDukdqk82PauhWRsED5eIGiGAc+eOLgSAq5vE4WAcuIv8xj+pTxicLwxA/gZ/q1CwDSSqFIWsAeYiZVpaRdIiSSOFTsLhkJnM24QVqIJw+dSmgAAAFSlCwqZMXlNxEVmnHSs0zeA+y7l+xMCNCw95+6IMaxHnPd7LZj/AFaTytj03foUf1aNhzh7q5lxSV9JMMuEJA5oEW84dFySJHS66jYhDZahDSg5YqPMugEZR0kAghtJIUYOXTuCG1MRfrnub9lT5jwBP/M96a48yf2zo/8AoT/VqMcNh/lnfoE/1akZcPAJQsAEBR+GicgkJMlIXzloWYiOum4ZxjInML5VZuivMXL5SlzzAnzejbiQaqkxUsmrnOPd9le3Y2DaPRYe9BGEw/yzv/jp/q1wwmH+Wd/8dP8AVqQteFywM4KkgZrkNqSkSsifhMyiQQLQkxBIoyn8Ic3NpIMrylYW4gCE5SQk5inzrEGCqbgWpMjuvcPspeasL7DlDGFY+Xc78OP6tPGGZ/eF/wDjn7HKmqVhNcjhAKcykpWAOkoqkKgZSCkQYMC0Go2MLORXNgAjJlGV7P8A5mdSujl1UIPAQL03a2db8PskNlYU/wBXd6aGWf3k/wDjOfYqpeEdw6DJxBP/AOd0UFQwx0zDiVKXYFIPQAR0yFEp6UeaDvJCPIw2RWVwlzVI6URmJgynXLHfvFIPAPHuH2T+asLyd3q+YdbWhS23M4QpKVDItJGcKKT0tR0TTkrqp5NK6OKTOrSV/QuAz4LNSmn608MDIHA6kFc3tOJuDn7Nu6uKshB1rUIGZKVa5kjxjKfaKx7b1abk9iQ41EzzalJPYoZ0+3N4UbA3s368UIJA8aJUNxBECTc00mAZsfEGd9SCII69LbzamKTeN6rSercOr+1HlSCGpMZD84XF9RMGusNxABvB0O6PxrTkAAZTF+s9ljXJF+3Uburviop0htqYzdLcb8KSnudk11JMoKb9msjWezrpAZHZaKcCN/18KbN7jvp0kF3cDuvNY/lPiZ0rVYhUT2VhNtvSviP7mhpjoroxqqh18pggwTbrvrQgqZoeJMqAp6E2oAlztBuUJQLtGQutDsl0+R4tXEsNj+JzMr2JFZxvDqJgeNaZrD83s+N7uKnuaZH2rqqeOQRZtwsDxVuz2Ndi2DjdqHhMWWyogAlSFIuAQAuATBBB00Nr1Yo5TOApJQlSgkJKiTmVCgoqJAkKkTm3EyKqK6gnRtdvC710TXbwrFe2Sc8tiXEJQo5zEJyQUpUkhHmCw7op73KFxSlkgQqQEgkBOZaVnd0pygSarIpyFQQYBggwQCDF4INiOIOtMIWckxhZyVk5t9Rc5wt3hSYDqw3CyomWogq6RvNz0omg43axdjO2n9YpxWU5SvPllKiBrCQMwEntvU3aOJAwuFUGMMFPJxGcjDNA/BvFtBTA6JABuN9R9hYVC+fz5YThnVhSkqUEqSUQuEgqkSdATerBh2BwpDB7AwyFu7Tfy0XDbd5LDRMgkhMAkBSQUjVBgjeQcul6G9tcqcQ4EZShRNlyVBSsxQV5R0YlIEGATrUrYuz2lPZS825Lb5COaxIJKWHVJILjSUggpzXPxeNC5LsIcxTSHEpUlWeyhmTIaWoEjfBE91IYdtg/JSzxguobhfHdrzXHbqipKlJJKCogJdKEELM5FthJC0gQmJHRASbVIw3KcoKlBoErOZUuGCrK2mQMlh8GDBJueAg1eJxaV5Mq8Oq0ksYdbAvHnBaElXVa1+NBqD8OwGlYyOORoNKbgtoJQUkoUrm3VuJ6aUiHEtpU2roGRCBcRqbVLxm3+dQ4hSVDOUkQuQMqQIIOokT9m+qelpuybdq0xNJvirbkrBxSUH9sh1r121R7UigsqIA7Kj7OxHNvNLHxHW1dwWkn2TWn2ns6HXExotUdkkj2RW7sYAyvaeQK4b+XNLXRyfEKlD531peROIGd1HpICvUMH2KqgdwxBvU3k27zeLaJ81Ssh7HAUfWUnurbnw4rNWoXI4afLIFt3BeDoRI13ddBAvOvZ32g6VLVY37jw6qi5Te4mIki8Df10GV0CblsdZk6eyPbTVk5iDGtjeP7GnO3IgQUx4DW9dYm43mBvBnXsqKdNWmLgHeDv7q6uZVFiJ3317b11JJQlzFNWb9RF6cAO2Ptoazr/ekU6rdpOwk1gcW5KieNbDbz0I4e+sW7egpjZpERDRSsFslKwFGZIpMVs3m43g7/ALKssEsBPYKZtvEBKAnfPsrUbExrLpBzWTomYFAy1O22MrGDR8x509q3QkexFZpvaBRJGm+tJymkOspPxMMwnvIWs/7xWbtTEMfHHG3nfcPyj9gYVzcYZDuo+KLyZ5KuY0uBtaEc2EyVhUHPmgDKN2X2il21yTcwz7LKloUp8pCSnNAzuBoTI4ndwrYfklZ+BfVxdSnuS2D9ajQuU5z7bwaPR5k+C3Hf+IoARtygro34yQYkxg+iOnIWqxX5KsV8oz6y/u1Exv5N8Y2kqCUOAbm1yruSoCa9N5RYV5zDOIw6gh1WUJUVlAHTSVdJIJHRCt1N2cpeGwoOMfSpSAStw2EE2EwCqAQJiTwqZhagm7SnrMSPgvINjbGexi+ZbUJaSpQS4pSQkFYzgCDlJUqSI1mj7a5N4jAhJcUkB4KR8GsmUjKVJVYWNvCtXyMxqH9qYp5AIStBKZEGM7YmN0xPfT/ytjoYb/qd+puq+zGUlF+WPMzY6ADqsfFedYd1SVBSFFKhICgYIzAoN90hRHea1eH/ACc49tSVtlpCk3SoPQQYIkdA7j7ayDioBPAT4V9DAEosYJTY6wSLGN96jC0Ou1ftHEOgyloGt3YXlG1eR+0Q0pTym1obSVkJU3mhCSTlCGkkmJtNVWzuSOJxDJeZQlaASICxnJTEgJOuo31vuVTuNwmHLvlQc6SUEHDtiypFD/JQ7OFdTuS7p2toNTcxpcAho8ZKITIA2gQvLV2mbRMgggiNQQbg9Vab/wCO8ZlzZERGazg0idOyvQeVHIlnGgqPwbsQHEjXqWnRYt2jcausBh1JZbQuCoISlUaSE5THVSEIvVKXapLAY9DxC+flXB6x9dbvaL+ZaV7nG23PWQPtBrFYlrKtSfRUpPqqKfsrRpxk4XCq+Y40eosuED+VQq/ZzuzxgHOx/v8Aiz/5OztcA2UcCD3p77gmobzwR0xqkhXeDI+quUqaY4bHhXYHULzVu8L0hSwpIUm6VgKB6lQoX4QaC4nUbj+PConJJ/nMGwZ6SQpv6NRSnvyFNS4sfEgzu4cKw2rrQbAKCpVhMxvjhPvvTQmbG82PGOIFPSI0J6QjcY3xTFLEJPAzF56z7aSklWmRJ426xXUqRBIExqCI0NdTJKuBgDhrQnjAHGi6iOHjUbEqseJ8Lb6YpwstyixGg3mf/dZrEOBIkzbhVztt+V/jWqHHpzWG8z4VnSuo2jYm3QC5XKAgQhMdZv7Kr3cYtaipRJJ40Q4aKZzdUuxL37yrXw5TuQ1pKhlGquiO1XRHtNbrlYqca+BolQQOxtCUfWDWc5MYLncbhUcX2j3IWHFDwQas8Y/zjri/TccV3KWoj2UHK7NIAeS1dkMp7nL0f8ne2cOzhMrj7ba1OLUUqWAYskGD1CoGI2o05txp0Oo5pA8/MMlmHAOlp5yqz+D2A2tGHBeUh3EglALctg84ptIUoHMM2XWLTTBsllDbSn3XELdSpWVLSVgBK1N3JWN6TRWZ2UaK0ww9q5+Y2bFVz0+dL0DlxyiQMJOHfbLodZKcq0qPRWFGQDJECD1E1aYHb2GxeGBWpsJdQQtta0AgkQtBBO4zfsNeO4zBZEtLBzIebzAxEKBKHW4nVKh3hQNSMPyfU4hCpSOczq6YhKWGgM+IWs+anMcoESqJFOJHE1SrOAhbHZfWu+vBbDkVg0YTH4htTqCgNjIsrRCkqXIvMZhBBHEdYrU7b2dg8WEB5xByElOV9KfOABnKq+gryj8z4ZUIRik5yYHOYdbbSlbhnJJRJgSobxUN3YeVtxa0BKmngwpBQMwUULXM6QMh7ZB01YPIFAKx+FbI4SGQg6f1I6A71rOXPJzA4fCksSXVnKmHyuBBUo5ZI0Edqq9Iw2PbLafhEXQn9okG6R12rwlnZw5lTogBLgaICYJJQXAZ4WiiYbYramudcWhtJd5mSyXDm5rnZhNzItSa83oFKbBh7KklJIO+id9ab16ovkZglDKp95QtZWOcWLaGFLImoP5O32kOY1tsgNh1JRmUJgBSJzE9Kcs94rEPckGkuNNB9tS3i1kHkzgEPEBKio2ETMa2io7ewgpJW8tDbaVKbClIU4VLT5yUNpuYi5kAWHVTlzuSqbh48haZTR908/Hlotzy6287hcW04w5ZTfTTOZC8izZQGhhQhQgj2VoOTPLRnGCB8G6NW1ETbeg/GT7eIFeRu7HSltTjDiHUIEuZW1NLQDYKU0q5TuzAmK7a+xFsLyOosQCkxKFAgEFJ7xI1BqBkcDmrRXDAQOYI83pcDVH5gqTyrwvN43Ep3c8tXc4edH++iYRf+AVI/VYm3Y60n/kg1Wv4Dm0tG0OtpdTAiAsq6PaCDNTtlDNh8Yj/AC23QP8Asugq/lVVMkjmSCQaEEFNtCAP2c5l3Q3/AAQE7SA3E+FCdxpVbQUNLPVTxh+qtwYnEyDovMgyJptbb8nWJlp5s/EUlY6gtOW3ej21o1a9ffefrrEchVFGKjTnG1p7xlcT/sPia3TwsOIj67VKKxo5a2HfmYKUYi4FgoanjTckHo21tuAIp+IFgdT19dNUiYgzFoOoB3Tv9tXFXoaIIhUiNDx8K6nhU6GPmkaV1MnVadZ6t9V2McgHiNfdU0qsT+LVUbYdyp1sarfoFNoWQ2g70ifx41FZbBM0uIVN90/i1PYsKyJ3aLc2fFmk14BOdZEVWP4eDVityo2IM0KCjsRGCrzkBgwMSHjq0h1Y6srahPtiq5gQlI4AfVVnySdhnGHejDqA/wDuUlA+o1X1EkGQ1yH+lX7MZlDvitg1ik5GGmQ0nFN4RkoeVBMkKW6wkqOVp2FylUH4wMWNAxTL7mHwoabaWgYVsEqThVKClFalQp3poIkG2h66zreDzAdNsTuUVTrGgSR7d441ytmCbqanrJmdN6KJ7W9KUvI2h15hd3r8+qtNiJTiG1YZxYbCVB9CyT0UphOIR2lvpJt5zd6PhtppfcxCCQ0H20NMAnK2hLK8zLCiZy5k2KjbN2iqXyX/ADGjPz+3iOo+FN5kfKM/So99REhA0Vr8Kx7iSflyPPwVieSOKVIW0WkmynHClLaQfjFcwRHozVxjGl41GJOHQpweVMREZihvCrZ5xUkakT/EOusonDDcpm2nwrduy9KcODqtkn/vNfep2va3cEpYHykFzhpu0Px17le4fZD3k7+HLag+l1p7mrZy3za0FSQD0o1IF43UzF7Lda2cOdQUFWMQsJVZWU4V5GYpN0yUnUDSqbyYemzxHwzPj51LzHz2iePlDJPeSuaQeOXCk5gcT6w1IJ05Vu7ldYl4h/Z69Pg8Erwcg/VRtoYJT6eaa6TuGexYLcgKWh7EqdDiAT0spVlIF7A3rPhj57P07H36RWGG9TP07Gu74+tP2m/TeojBi2m9RdaczavNj7McZzvvtqaaDTyCHElBdLjZQGUoXCjKikkxAy0Xa+0iFt86kuMv4fDuqRMHNzYQHGlfEcBb7FCUqkG1CWiblbZPE4hkmNYkrpOZ+c39Ox9+mD6blCc4Uvl7R5Hy5fdXO3kJ8nwhQtLicrqAoCDCHMyUrT8VYS5ccRaRQuSZHlSUHR5DzJ7FtKUPagVUqRHC97FKhpxSSDUzYuJ5vEsr9FxB7swB9hNUTOzC+n0Vnk9QPjuwb8VYMpsLUcJrsc3zb7qD8VxY7sxj2RSg13MLg9gcOIC8RkaWuLTwRdnANvtuC2VaZ7CYV7Ca3mMRHCwE/URbf7qwBFo41u8O4VtpVPnJCu+BPtmhsS0BwcFrbMfYcz4FBcEabuBkxvse2hrVABtBEDutNH3TaTY94O7dQclogiY1+qhlsJHejHXvvXVyQVAADMNbkCDwk11NadU7irkbtxrNbdxFiJ17K0OKVbeOPbWM24/JvrVExoK6MWVTr1uPwKCh8miP6VNwOzhEq8Kx5zuC6XZkLn2QoaATRk4er1nDI9EeFOd2eIlPhVGRxFhbRwmmqDgGObwOKVvdcw7Q7EFbpHgaq6vdpJy4BkD9piHF9zbeT61VR1VFvcev4UMOzK0/E/b/ABW+E2k4ylKQXEi8A4dJBzKQ4YKlAn9WLjdPaCr225BRzjiZBTHk6cyZSBAUpwrBABIkkytRvMgbG03G0gB0pSkBN8MqOiFgJKidQFq670nlqjnPOQVqUonyd2QtbZaJSoK6JyK7bzU66BV5bJJA/fknN7TIU2oH9UkoQBhiBlKYKDD3SFieN1HfR0cpFAABabJgf4X0YEzzhJIgb44iuVtxw3LoM5tcO5B5xISUwDBEJEDqof5yUGg1zwSgI5u7DoVlhI1OhgAGI1veDTZegUcoO9v73ITu10qQsKWCXEJQpfNKCjkzAGy8oMqVMAX4RRFcoegpJWiCnKCGCkgZWkjpBUk/BpuZPSPUAVO2ViAHUWCRdh34qSkQDZNlfFApUbcUJIcblWWTzT1yjMEgiY0URHZvpFvTxSLR7Pj+EEcoTJJW2cyvjMEwQGhlBKpA+BBjipXEQ3HbcS42tvMgBdieacKhZF5Krr6AhRkgT3Slco1kgl1qRxZcIPTS4QQbagePZTMPtlSQlKVtQgZR8A4bFYcM9ZWmZ4zT5enikGga5fH8IZ5QpkmW+lkCpadsUEqSEDP0BmIMX0jSmHbCStSipAKm+bORpaIGZTmYFKpSSVXixAFtKOrbRJzFbRJbLV2XTKCZUJN4Psi0RRf0hWTJcbMXEtOmJMqkm5BmL6CAIilXGvFKvd8fwhK5QAz+p6WafgHBYqKyRCrHMQrNfQcacOUaZJPMaz0WXUiQ4tcqCT0rq00m/VTFbTVlKedSBCUpGR7o80pS0lM6KTJvwHVRzygct8I2LgjK04nQEDzRcZTl7EjhSy9PFNkHs+J+ypce+lbilpIOYzYKAB3jpAVHXMGNd3buqftDFlaWwVJVkEAhJCrJbRKiQMxPNgzrJNQqnSOj9VaTlE6DiM40ebadH8baftBqG07FM2wJw2CX/lLaJ/7K8oHgahYRClaE1u7NxpMbY6uhXdovINq4QRYiTXiVdpcEVruTOKC8Pa5QpSP+Y7oV7Kw7eAkXUa1HIxvJzqAZkJWO1JKT7FjwrVxGZzLrcg8A4NmA56K9xETbwPjM/jShREC8RJ39lGxKATp0Tu+uD2UJ0QZEm1pPxQbfVQa6FBLaleYe2uoqU6wN/GO6upJWs1jVymfxasPtIy4Z7q2ePd6Pdp11iMaqVHhO+gpyi4UFlGZYG6r1LdU+zxcnwq5bxA31kSEF5BXcbKjyYcHmntmpbS7VBcxCRearsbtg5TlsACfCk1+XctGR7WjVXHKFUMYNI0Lbjn0jkj2CqLLNjv8Atq45UIyuMtfJYbDo78pJ+sVVMKhSTIEEGTJFjNwLxQ8Pq3ztAQ/87+J71aPbUcdSpKlMrSpUqHMvwVZgbw16SdN5EHhRjt3EGfhmZnOfg3AqU5QSqGwABkSDYaRNP/SFw+c82o5gqSh2bFZAsPnn2b70x3bSlgpU4yQQExDwsJgGPOEEggyDaanl6IfKfZH78kPEbYdcRkW8wR0TMupUFIy5VSlIFso3V2K2y64gocdw6knMfOWDLqs8zGmYJIGlovXY7aJd85TGbOlcgOCVJSlIlJBChlSkQdwo6duLClHO1KlZjLj6rykkQqbdHoj4kqyxJpZOifLpo0Whq5QvGCXcNF7ZlZTmCwRc3ELUYJiw3ACuTtx1JkKww6S1ecuMzpldivefDdFokfn1y8rw5JKSbrAOUoM5QMskoBmLSqImhs7WcAA5xpXRSiecdCoQlaBlWBKD0zccKWQ+ymy+6FFd2stzIFKwqubUFIhUQoQSTB6cgCQfRHCnubadJku4ZJuSUqKSZDqbwYiXnFaDpKncAJitvOHVWG0ItmAghQymB5sqJA3bjUbCbQLacqPJwApSxJWohRSUAyRBhJKbi4NPl6J609UJ6uULxsXMNcFJEnpJOaQTe3TOnGhNbYWGubC8MWwnJBUo9CZgqsVaAXOgijYva6nAkFTAyqQoZS5A5tRUnKCITckEi5FqIeUDupXhyoTBIUAMylEjKlIBEKy6bpuZNIM91NlNeqEn6RvzPOYWbmb6qFzHm6b4m540Nvb7oMpcwszMZlEWGXRSjlABFkwJg7zKYjaS1pUkrahWaSVOLV0i2r9YsFUAosJi56okL5QuqnMtgzPpjWbEJAChKlGDMzJpZPdSye6FW7RxynQCosqKdChZKgFlSiCJMi4jh3moFXe1NsLebUFlkyrN0M4M8LiDYAX4VS1ICuCKh9XdStljnNnJ/wAnFEfwvN5p9YClwzECjcmm+cZxjR0Lbbo7WnLnwUKkow8Ct/YbBleeIP11XmX8obkxhHMWmtirXk4/lxKAdFy2f4xA/my1XptRUHKoLHxSFeqQfsrflbmYWrmInZHh3IraLsCFWH4Bt2UJwQL3SRY7hwipTpGXvJ3EQbj2VGIgQR0Y3btKxRqutQHEE+Zp9tdTlApSANJ/B/HCkqVJLG7WdhNzE3nhNYpxUk760vKDEW7Y7L1l3FHwFZ8x1R0IUzA+bUvNUHCqgUQu2rCfq4rv8NTIWt6Jz66Axh86kp9NSU+soJ+2lJqz5NYbNjMOk73U/wAvT/40j6LSqZjYLuQRuVrmbHYjqWEjsQhCPrBqpqRtJ7O+8r0nXD4rURUerIxTQOieIUwDopr2yinDNYjMMrri2wmDILYJKieEiIomD2KpxhbwUAlDrTMEGSp4pAIPAZhNXWJ2kGdnYJAaw7pUX1lLzQdyy4YIEjKSDUvZ+ODuBSOaYaKtoYZOVlsNghKmVFRTJnUieAosRi0A7EyBpNf2q9N1qj2vyeThy4hWKYU42YLYDoUTY5QSmJgjfUPbWylYV1TSyFKQASUzHSAVAntrV8r9lPOPur8kZS3zyVc+nmw6pIUkdJWeTOkRe1B5dcm8S5i8Q6hkqagELztAZUtpk3UCIIPhTOj00CjBiyS3O4ag3u6KoxnJfmoDmKwyFKQlwIUpwKyrBy/Ei5BHdUDGbJcabZcWmG8QhK21ag5khWQ+isA+b4TBjb8q9kvuqTzWBbeT5M0kP9DnEnKqQCpwRlkEW3moeL28cPh8ChaA8w5g2ecaJEGBZaFfFWNxGvgQ7owoxYuQ5dxJO7Tr+6rK4zZam2mXFEFOIC1IAmQGylJzWielRcJsJbjSHQpISt9GHEzIW4JBMDzdPGrjlfzHk2C8mcLjSefAJ85MqbXkWNyhMXpdhL/wAPobSwp8S2PtqOQXSuOIf2Wfjmr5Wq/aHJdbYdKXWnfJ/wBcEKUFt3jMULSJTM3BNRNsbKVhnlNLIUpISZTMHOkLET1GK2fKMB7y9jCpbaxEq50WzYlqM3QcJ6JE3ToY3TaNys5OP4jEB1lCVIWyzfnGx0gkgiCqdMtSdGKNKmDGPLm9oQAfsD/4qTFcmA2lBcxTCFONpdShQdkhYlIkJI6qhYzYzrTbTqknmnkoUhYunpgHKfRUJiDrundrdo4F17DYTm8Ph3j5MG1LXzZWhSej0FFYjiCAbio7+2lsYTBghLiMjzDzCylSFhtzKJ1ggAwocd9IxhKPFyGtxN1WnX91WZxuylNNMOEgpfSpSYmRkUEkHrvUOtRykfw68FhjhiqEOuJUhZBW3zqecyq4gFBAVvtestVb21SPw8jntJdvsq+5FKHlWU/tW3W/WTmHtSKnNOWBqj2BiubxTC+DqJ7FHIfYo1oMa3kdcR6K1D2mPZWvsR9SyM5gHusfZcN/MIqfHJ0IUd50A1yHRxqHtF4SONQ0O10bnhppcOGEi16fszE5sM2uZ6OQjUSglE+CR41y03HCNxt2eFVPInEyytE+Y5MdS0+9Jq4dv3WMcPtrHIpxC6eB2eJp6IaV5U3TXVwXuzWGkjdXUqV1ryfbeIkgdvdVQ8Ji+utS8a9Kz82ahMp6VZMp3la2GZmc1vVTkC1KU1yanN4cVjruw29FEQ1V7yQY/wAWhZ/Zpdc8GlpHtVUMMCrTYzZS3i1gElOHWBAJMuEAQBrpVcthhVeJaGwu+H10WWQuQCdTfxp1ODCvQX9Gv3UhbPoq9VXuoqxzULA4qXhcC0UhSnUpUTdMDN5yUgySBoSe6lTs5ok/DIsnUgdLziUiSJGkf9V43wSe3wNNLyfSHjU87VAtPtfRWCNjMiDzzKTMTAO9QklMxYT/ABAUxGx2s8c4ymAkhRy3k3Agm4AKteHGoXlCfST4ik8rR6afWHvp84/SllPP6Kx/MTO91mYkiEzMxlBmCe8ajtpfzYgKADrZzAqMZRBBAykkgZoM6xYxNVnlSPTT6wpfKkemn1hSzD9KQY72vorNvZqCpQ59sRlhUHpTJMA3MfaK5OyWjBU+0CRB0McU6yd+ljGtVhxSPTT6wpPK0emn1hSzBPkd7X0Vl+bGugkvNQopBiMqZmTGvRtMgaga0z82MlRBWjzc2bmxGYkdHibSZqEMSn0k+Ip4cHGlnH6U2U+19FNc2WznI5xtQhJzZU3JMHU3yi5GsaA0VGzmbHnkCdfNJETrCukNPNnW2hivB7fA08JPBXqq91N2jefill95HxmHQkjIsL864EQAbdkiDGtR6dzSvRV6ivdShhfoL+jX7qbO3mpg0KtCdJykjUCR2i49taPlptPJilFP7VLbvctA07waovJ1/JufROfdqbywQcmCcIIK8PzapBBlhcXB0ssVOHEOhmDmHUgj/f8AFzn8ihbLA0nWiq3y7NrREv1WhVPCq0/LJOK4d0DVuuQG0P8AEKRP6xsx1qbIWPZnrbO2IO4699eS8mMdzWLYXuDiQexfwZ/3V64ekqDZQmN3mzNXwymQklFQNysyqOpO8WMx/wCq6mCSLbjuO49VdRSuXijx6avHWkbvfup70cKVtEDtrDmNNK6LZzM046aqZhLmp6TVVhXYVVk2qs3cuzicCEYGpDW0nGhLa1IJ1ymJjSailca1XY3H8NKc6ik8jmhvpK7VymxP7w561N/SvFfvDniPdWcGMp/P1HshyQOaJ39R3K5e5ZYwaYlwep9qaj/pxjh//W56rX3Kp3HKApVWCNvJBShhO4K9/TzHfvSu9DP3Karl9jv3j/Ta+5WfUabr31LsmckE4DgFokcvsd8v/pNfco6OW+NP7b/Ta+5VZs/YqjdUD66t0bFjQg04hadwV7MG9wshPHLLG/Lf6bX3aK1yuxuYfDqib9Br7lR1YKNRBoZTFWCBgOoCi/DEK6VypxY/bq9VH3a5PKvFfLr/AJfdVa3iQRCu40NwR2VqxRQH+o7gs6WMtWgZ5T4g6vL9nupz3KLEZT8OvTj/AGrOpfio2O2wIypvxP2Ub2eGa2y1vcFlSh/AlTXuV2K3Yl31v7VHPK7F/vTvr1SKcJpCk0I8Qnc0dwQpD+Z71ZPcr8Z+9vevUDG7ZefjnnVu5Zy51TE6xwmKiupNDArPcxoNgUpakUSjhVPSqo4NPBplQ5qkgE2Gp07eNe3tPc42hyP1qEuWt5yQpQ7ZmvEcCrpivXeS2J5zAt3/AFZUg9ypHsUK0cKz0c/WlWx1Py9LU5SZuN/4076WlyynXf8AZXUarl4boTTyubdlB5zxkUZAvWBiDoAup2W0l5d0T0DWjIJFNQPrpxNBLowKSLUTvoCkUVRppNOFS/Xehc1SxT4pQL09qsNTU4edaIMKOFSG26kow9QLkS2AHgqZ/BbxRNkYXpEndVz5NSM4WJjfUmv4KPkYDw5SUGKlMvVDSaUKoprqRStFpChBqlxJi1WLL9Uu0MSCoxxq17gRaDxJAbaC45UTFYggWJHfXLdoDomqs1LBlNoaH1q1UfGjIZmnYfC1Y4bB3FXMtyAdGVJ2XsYEZldwqzOzkRZI8KktpgUStuKNrBVKh0QKosTsxBtGU8d3hVJjMCUG/cRoa2OIaBqsxbEpKT3dtKWBsg03oV7cqylKTXYgQaGDWI4UaUC3ijNO5SDXpn5NtoZkPt7pbcH8WZtf1Iry/Ia1P5ONplrGhBNnULQB84DnE/7CO+r4JSz0TuKpLBmDl6k8kg2Nt1dXYgCRpBAI133vwrq1hqEy8KCpUPxpUlNStmYZHPIQ4DCrWJF+2tqOReF1yrM/5qwP5SKwpMNJIbC6bBY2LDtIfdnksGk2FOmt9+h2F+TV9M796l/QrC+gv6Z371V+Qy9O9H+eMP73cPuvPjSV6D+g+F9Fz6dfvp36EYX0XPpT7qXkUvRQ864fr3fleegVLwuBKrmwrcDkRheDn0p91Sv0YY3BY/j94peRS8lZHtXDA+lfd+Vj2sEONEUwRWuTyaZ/zPXH3aU8nWuK/WT92l5C/kivPeG69yxpoal1sFckmvTc8UfdoZ5FtfKO/wAn3arOCm5KfnrC8z3LHuYob7UPytPpDxrWvcgGVauu/wCn92op/Jgx8u//AKX3KtbhpuIQkm2Ir9H6LH47bIAhJvxqmVilGvSf/i7D/LP+LX3KUfktw3yr/rNfcqfk0nL6LMmx4kO9ebtuEmpjbRNegtfkywyfjvH+Jv7EVLb5BYcfGd9ZH3aXk0nJVtxMfErz/DtGrjCt1rhyKw/+Z64+7R2uSbCdAv6T+1ERQvadQnOKh6rPxaaQqrUp2A0NyvXNceT7O9B9dXvrRa/mhnzRncsgtdQ8Qa3f6PMfJ/zL99Ivk1hyILQM/OX76sEtcEI9wcvFcauVntpWk169+guB/dkes4f+VFTyNwY0wzf83vrNMLi4kqs6il5IlqambJlrEMuj9m62vuStJUO9Mjvr1VHJnCjTDt+r76OjY7I0ZbHYhNWiIVRCpLDvtScQ1BMGIJF+A/8AVJXOfCXEAjWuowbtSqysMrZKSpKcvnafjdVggOpIAchI3ZQbdpor2qDvvUgJuez3VBrArC4qKrEvWIKYOkp19tFaxbp3p7CkzPjRnU2SOAH10N9ACZGsmp5U2YpF4x3dk4aH39tI1tNyFSEyNNfbepJFx1gH2UNaRKuoUqSzFNXtB0AHKkk9o7RNOG0XD8VM9p8RTmBKEze8d1qGlMuQd6o7qVJZiuRtZebLkF7TJrvzs5EltMDXpKt7KIkX7Iin4doGQRaaaglnKGNqrmMiYIkHMfdXJ2s5foJtFsx4E8OqmvWyx6UUqtVdn20qT5iuO2HAAcgv85Uxx0pTtZ3QITcSOkr3UzaFiPxpAFHc+Kd8D7KWVLOUwbWcKgEpTfiSNTYgUjm1nQrLkRb5yuMU/IAJAvf7Kavzh2UsqWYpcRtRxJslBF7yacdouwDCLx6XfaaVCBQ/jAdv20qSzld+dHvRTfTX21w2m9nCehO+x8daPuB3imZQTPXTUlmKQ494KIOSIMEJOvjpQ2NpPGxygn5pge2pOKaF7fFrsQgZJ39GnpLMVHZxzys3SSI+bv8AGnKxbxFlAH/pF67DmF+yi4UTzk3gmO6npNmKjjFPmwWJjekUZTrsE85biEp79RTsMskKnh9tScKnzusfbSypZio6y7mnOcpiIA75MfiaOl0i+cm03t9VCYWdN0m1KE9E93109JrKOFBIzGb11NeGnZXUlGl//9k="/>
          <p:cNvSpPr>
            <a:spLocks noChangeAspect="1" noChangeArrowheads="1"/>
          </p:cNvSpPr>
          <p:nvPr/>
        </p:nvSpPr>
        <p:spPr bwMode="auto">
          <a:xfrm>
            <a:off x="63500" y="-1555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http://t2.gstatic.com/images?q=tbn:ANd9GcRqBHT7dHvLsPImwmPAbToJVjx7rOEUg8Yj-Lx_C_GL9rZ-jSER"/>
          <p:cNvPicPr>
            <a:picLocks noChangeAspect="1" noChangeArrowheads="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6721475" y="452437"/>
            <a:ext cx="1762125" cy="2590801"/>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265113"/>
            <a:ext cx="8534400" cy="874712"/>
          </a:xfrm>
        </p:spPr>
        <p:txBody>
          <a:bodyPr>
            <a:normAutofit/>
          </a:bodyPr>
          <a:lstStyle/>
          <a:p>
            <a:pPr fontAlgn="auto">
              <a:spcAft>
                <a:spcPts val="0"/>
              </a:spcAft>
              <a:defRPr/>
            </a:pPr>
            <a:r>
              <a:rPr lang="en-US" sz="4000" b="1" cap="none" dirty="0">
                <a:solidFill>
                  <a:schemeClr val="accent4"/>
                </a:solidFill>
              </a:rPr>
              <a:t>Global </a:t>
            </a:r>
            <a:r>
              <a:rPr lang="en-US" sz="4000" b="1" cap="none" dirty="0" smtClean="0">
                <a:solidFill>
                  <a:schemeClr val="accent4"/>
                </a:solidFill>
              </a:rPr>
              <a:t>Impact</a:t>
            </a:r>
            <a:endParaRPr lang="en-US" sz="4000" b="1" cap="none" dirty="0">
              <a:solidFill>
                <a:schemeClr val="accent4"/>
              </a:solidFill>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4980" y="1056899"/>
            <a:ext cx="8400176" cy="5603358"/>
          </a:xfrm>
          <a:prstGeom prst="rect">
            <a:avLst/>
          </a:prstGeom>
        </p:spPr>
      </p:pic>
      <p:sp>
        <p:nvSpPr>
          <p:cNvPr id="2" name="TextBox 1"/>
          <p:cNvSpPr txBox="1"/>
          <p:nvPr/>
        </p:nvSpPr>
        <p:spPr>
          <a:xfrm>
            <a:off x="742480" y="6064876"/>
            <a:ext cx="5199321" cy="461665"/>
          </a:xfrm>
          <a:prstGeom prst="rect">
            <a:avLst/>
          </a:prstGeom>
          <a:noFill/>
        </p:spPr>
        <p:txBody>
          <a:bodyPr wrap="square" rtlCol="0">
            <a:spAutoFit/>
          </a:bodyPr>
          <a:lstStyle/>
          <a:p>
            <a:r>
              <a:rPr lang="en-US" sz="2400" b="1" dirty="0" smtClean="0">
                <a:solidFill>
                  <a:srgbClr val="7030A0"/>
                </a:solidFill>
              </a:rPr>
              <a:t>171 Irlen Centers in 46 countries</a:t>
            </a:r>
            <a:endParaRPr lang="en-US" sz="2400" b="1" dirty="0">
              <a:solidFill>
                <a:srgbClr val="7030A0"/>
              </a:solidFill>
            </a:endParaRPr>
          </a:p>
        </p:txBody>
      </p:sp>
      <p:sp>
        <p:nvSpPr>
          <p:cNvPr id="5" name="Footer Placeholder 4"/>
          <p:cNvSpPr>
            <a:spLocks noGrp="1"/>
          </p:cNvSpPr>
          <p:nvPr>
            <p:ph type="ftr" sz="quarter" idx="4294967295"/>
          </p:nvPr>
        </p:nvSpPr>
        <p:spPr>
          <a:xfrm>
            <a:off x="7239000" y="6621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35809529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870766"/>
            <a:ext cx="8229600" cy="1139825"/>
          </a:xfrm>
        </p:spPr>
        <p:txBody>
          <a:bodyPr>
            <a:normAutofit fontScale="90000"/>
          </a:bodyPr>
          <a:lstStyle/>
          <a:p>
            <a:pPr>
              <a:defRPr/>
            </a:pPr>
            <a:r>
              <a:rPr lang="en-US" sz="4900" b="1" cap="none" dirty="0" smtClean="0">
                <a:solidFill>
                  <a:schemeClr val="accent4"/>
                </a:solidFill>
              </a:rPr>
              <a:t>THE PROBLEM</a:t>
            </a:r>
            <a:br>
              <a:rPr lang="en-US" sz="4900" b="1" cap="none" dirty="0" smtClean="0">
                <a:solidFill>
                  <a:schemeClr val="accent4"/>
                </a:solidFill>
              </a:rPr>
            </a:br>
            <a:r>
              <a:rPr lang="en-US" sz="4000" b="1" cap="none" dirty="0" smtClean="0">
                <a:solidFill>
                  <a:schemeClr val="accent4"/>
                </a:solidFill>
              </a:rPr>
              <a:t>What </a:t>
            </a:r>
            <a:r>
              <a:rPr lang="en-US" sz="4000" b="1" cap="none" dirty="0">
                <a:solidFill>
                  <a:schemeClr val="accent4"/>
                </a:solidFill>
              </a:rPr>
              <a:t>is Irlen Syndrome?</a:t>
            </a:r>
          </a:p>
        </p:txBody>
      </p:sp>
      <p:sp>
        <p:nvSpPr>
          <p:cNvPr id="3" name="Footer Placeholder 4"/>
          <p:cNvSpPr>
            <a:spLocks noGrp="1"/>
          </p:cNvSpPr>
          <p:nvPr>
            <p:ph type="ftr" sz="quarter" idx="4294967295"/>
          </p:nvPr>
        </p:nvSpPr>
        <p:spPr>
          <a:xfrm>
            <a:off x="7239000" y="64944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25845697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52400" y="265113"/>
            <a:ext cx="8534400" cy="874712"/>
          </a:xfrm>
        </p:spPr>
        <p:txBody>
          <a:bodyPr>
            <a:normAutofit/>
          </a:bodyPr>
          <a:lstStyle/>
          <a:p>
            <a:pPr fontAlgn="auto">
              <a:spcAft>
                <a:spcPts val="0"/>
              </a:spcAft>
              <a:defRPr/>
            </a:pPr>
            <a:r>
              <a:rPr lang="en-US" sz="4000" b="1" cap="none" dirty="0">
                <a:solidFill>
                  <a:schemeClr val="accent4"/>
                </a:solidFill>
              </a:rPr>
              <a:t>A </a:t>
            </a:r>
            <a:r>
              <a:rPr lang="en-US" sz="4000" b="1" cap="none" dirty="0" smtClean="0">
                <a:solidFill>
                  <a:schemeClr val="accent4"/>
                </a:solidFill>
              </a:rPr>
              <a:t>Visual-Perceptual Disorder</a:t>
            </a:r>
            <a:endParaRPr lang="en-US" sz="4000" b="1" cap="none" dirty="0">
              <a:solidFill>
                <a:schemeClr val="accent4"/>
              </a:solidFill>
            </a:endParaRPr>
          </a:p>
        </p:txBody>
      </p:sp>
      <p:pic>
        <p:nvPicPr>
          <p:cNvPr id="5" name="Picture 3"/>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3015" y="1462226"/>
            <a:ext cx="8692385" cy="46337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95634" y="6404735"/>
            <a:ext cx="10200897" cy="590931"/>
          </a:xfrm>
          <a:prstGeom prst="rect">
            <a:avLst/>
          </a:prstGeom>
        </p:spPr>
        <p:txBody>
          <a:bodyPr vert="horz" wrap="square">
            <a:spAutoFit/>
          </a:bodyPr>
          <a:lstStyle/>
          <a:p>
            <a:pPr marL="571500" lvl="1" algn="ctr">
              <a:lnSpc>
                <a:spcPct val="90000"/>
              </a:lnSpc>
              <a:spcBef>
                <a:spcPts val="1200"/>
              </a:spcBef>
              <a:buClr>
                <a:schemeClr val="accent1"/>
              </a:buClr>
              <a:defRPr/>
            </a:pPr>
            <a:r>
              <a:rPr lang="en-US" sz="3600" b="1" spc="3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Problem With The Brain, Not The Eye</a:t>
            </a:r>
            <a:endParaRPr lang="en-US" sz="3600" b="1" spc="3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6" name="Rectangle 3"/>
          <p:cNvSpPr txBox="1">
            <a:spLocks noChangeArrowheads="1"/>
          </p:cNvSpPr>
          <p:nvPr/>
        </p:nvSpPr>
        <p:spPr bwMode="auto">
          <a:xfrm>
            <a:off x="5448300" y="1738313"/>
            <a:ext cx="3219449" cy="1704975"/>
          </a:xfrm>
          <a:prstGeom prst="rect">
            <a:avLst/>
          </a:prstGeom>
          <a:solidFill>
            <a:srgbClr val="0557B1">
              <a:alpha val="27843"/>
            </a:srgbClr>
          </a:solidFill>
          <a:ln w="9525">
            <a:noFill/>
            <a:miter lim="800000"/>
            <a:headEnd/>
            <a:tailEnd/>
          </a:ln>
        </p:spPr>
        <p:txBody>
          <a:bodyPr anchor="ctr"/>
          <a:lstStyle/>
          <a:p>
            <a:pPr marL="114300">
              <a:lnSpc>
                <a:spcPct val="90000"/>
              </a:lnSpc>
              <a:spcBef>
                <a:spcPts val="2400"/>
              </a:spcBef>
              <a:buClr>
                <a:schemeClr val="accent3"/>
              </a:buClr>
              <a:defRPr/>
            </a:pPr>
            <a:r>
              <a:rPr lang="en-US" sz="2000" b="1" dirty="0" smtClean="0"/>
              <a:t>1. Visual </a:t>
            </a:r>
            <a:r>
              <a:rPr lang="en-US" sz="2000" b="1" dirty="0"/>
              <a:t>cortex</a:t>
            </a:r>
          </a:p>
          <a:p>
            <a:pPr marL="400050" indent="-285750">
              <a:lnSpc>
                <a:spcPct val="90000"/>
              </a:lnSpc>
              <a:spcBef>
                <a:spcPts val="2400"/>
              </a:spcBef>
              <a:buClr>
                <a:schemeClr val="accent3"/>
              </a:buClr>
              <a:defRPr/>
            </a:pPr>
            <a:r>
              <a:rPr lang="en-US" sz="2000" b="1" dirty="0" smtClean="0"/>
              <a:t>2. Transient</a:t>
            </a:r>
            <a:r>
              <a:rPr lang="en-US" sz="2000" b="1" dirty="0"/>
              <a:t>, or </a:t>
            </a:r>
            <a:r>
              <a:rPr lang="en-US" sz="2000" b="1" dirty="0" err="1"/>
              <a:t>magnocellular</a:t>
            </a:r>
            <a:r>
              <a:rPr lang="en-US" sz="2000" b="1" dirty="0"/>
              <a:t> deficit</a:t>
            </a:r>
          </a:p>
        </p:txBody>
      </p:sp>
      <p:sp>
        <p:nvSpPr>
          <p:cNvPr id="8" name="Footer Placeholder 4"/>
          <p:cNvSpPr>
            <a:spLocks noGrp="1"/>
          </p:cNvSpPr>
          <p:nvPr>
            <p:ph type="ftr" sz="quarter" idx="4294967295"/>
          </p:nvPr>
        </p:nvSpPr>
        <p:spPr>
          <a:xfrm>
            <a:off x="7112000" y="5935663"/>
            <a:ext cx="1816100" cy="365125"/>
          </a:xfrm>
          <a:prstGeom prst="rect">
            <a:avLst/>
          </a:prstGeom>
        </p:spPr>
        <p:txBody>
          <a:bodyPr/>
          <a:lstStyle>
            <a:lvl1pPr>
              <a:defRPr/>
            </a:lvl1pPr>
          </a:lstStyle>
          <a:p>
            <a:pPr algn="r">
              <a:defRPr/>
            </a:pPr>
            <a:r>
              <a:rPr lang="en-US" sz="1000" dirty="0" smtClean="0"/>
              <a:t>© Irlen Institute 2014</a:t>
            </a:r>
            <a:endParaRPr lang="en-US" sz="1000" dirty="0"/>
          </a:p>
        </p:txBody>
      </p:sp>
    </p:spTree>
    <p:extLst>
      <p:ext uri="{BB962C8B-B14F-4D97-AF65-F5344CB8AC3E}">
        <p14:creationId xmlns:p14="http://schemas.microsoft.com/office/powerpoint/2010/main" val="9095439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radeshow">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Tradeshow</Template>
  <TotalTime>4030</TotalTime>
  <Words>2122</Words>
  <Application>Microsoft Macintosh PowerPoint</Application>
  <PresentationFormat>On-screen Show (4:3)</PresentationFormat>
  <Paragraphs>429</Paragraphs>
  <Slides>61</Slides>
  <Notes>61</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Tradeshow</vt:lpstr>
      <vt:lpstr>Irlen Syndrome:  What Everyone Needs To Know</vt:lpstr>
      <vt:lpstr>Join Us: Irlen Awareness Week 2014</vt:lpstr>
      <vt:lpstr>3 Key Takeaways</vt:lpstr>
      <vt:lpstr>What Is A Perceptual Processing Difficulty?</vt:lpstr>
      <vt:lpstr>Irlen Discovery</vt:lpstr>
      <vt:lpstr>Main Facts</vt:lpstr>
      <vt:lpstr>Global Impact</vt:lpstr>
      <vt:lpstr>THE PROBLEM What is Irlen Syndrome?</vt:lpstr>
      <vt:lpstr>A Visual-Perceptual Disorder</vt:lpstr>
      <vt:lpstr>Hereditary</vt:lpstr>
      <vt:lpstr>A Spectrum Disorder</vt:lpstr>
      <vt:lpstr>A Variety of Symptoms</vt:lpstr>
      <vt:lpstr>Areas Impacted</vt:lpstr>
      <vt:lpstr>Triggered by Environment</vt:lpstr>
      <vt:lpstr>Lighting</vt:lpstr>
      <vt:lpstr>Glare</vt:lpstr>
      <vt:lpstr>Bright Colors</vt:lpstr>
      <vt:lpstr>High Contrast</vt:lpstr>
      <vt:lpstr>Patterns and Stripes</vt:lpstr>
      <vt:lpstr>Details</vt:lpstr>
      <vt:lpstr>Amount of Print On Page</vt:lpstr>
      <vt:lpstr>Print Size, Style and Format</vt:lpstr>
      <vt:lpstr>Sustained Attention &amp;  Continued Performance</vt:lpstr>
      <vt:lpstr>Activities as Stressors</vt:lpstr>
      <vt:lpstr>Impacts the Entire Body</vt:lpstr>
      <vt:lpstr>PowerPoint Presentation</vt:lpstr>
      <vt:lpstr>Irlen Syndrome is not…</vt:lpstr>
      <vt:lpstr>Not Identified By Current Tests</vt:lpstr>
      <vt:lpstr>Not A Method Of Instruction</vt:lpstr>
      <vt:lpstr>Who Has Irlen Syndrome?</vt:lpstr>
      <vt:lpstr>Identifying the Population</vt:lpstr>
      <vt:lpstr>Different Manifestations</vt:lpstr>
      <vt:lpstr>Other Populations</vt:lpstr>
      <vt:lpstr>How Irlen Can Affect Perception</vt:lpstr>
      <vt:lpstr>Environmental Distortions</vt:lpstr>
      <vt:lpstr>Print Distortions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SOLUTION The Irlen Method</vt:lpstr>
      <vt:lpstr>The Irlen Method</vt:lpstr>
      <vt:lpstr>The Result: A Calmer Brain</vt:lpstr>
      <vt:lpstr>What Can You Do?</vt:lpstr>
      <vt:lpstr>Identify Irlen First</vt:lpstr>
      <vt:lpstr>Identify Students With Risk Factors</vt:lpstr>
      <vt:lpstr>Identify Students With Risk Factors</vt:lpstr>
      <vt:lpstr>Become an Irlen Screener</vt:lpstr>
      <vt:lpstr>Overlay Tips</vt:lpstr>
      <vt:lpstr>Classroom/At Home Modifications</vt:lpstr>
      <vt:lpstr>Classroom Modifications</vt:lpstr>
      <vt:lpstr>Reading Modifications</vt:lpstr>
      <vt:lpstr>Testing Modifications</vt:lpstr>
      <vt:lpstr>For More Information</vt:lpstr>
    </vt:vector>
  </TitlesOfParts>
  <Company>Perceptual Development Corp.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 Irlen</dc:creator>
  <cp:lastModifiedBy>Sondra Shamberg</cp:lastModifiedBy>
  <cp:revision>325</cp:revision>
  <dcterms:created xsi:type="dcterms:W3CDTF">2005-07-19T00:00:12Z</dcterms:created>
  <dcterms:modified xsi:type="dcterms:W3CDTF">2015-05-31T06:18:20Z</dcterms:modified>
</cp:coreProperties>
</file>