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9" r:id="rId3"/>
    <p:sldId id="275" r:id="rId4"/>
    <p:sldId id="265" r:id="rId5"/>
    <p:sldId id="277" r:id="rId6"/>
    <p:sldId id="258" r:id="rId7"/>
    <p:sldId id="278" r:id="rId8"/>
    <p:sldId id="260" r:id="rId9"/>
    <p:sldId id="261" r:id="rId10"/>
    <p:sldId id="262" r:id="rId11"/>
    <p:sldId id="263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9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  <a:srgbClr val="FFFFCC"/>
    <a:srgbClr val="6699FF"/>
    <a:srgbClr val="0000FF"/>
    <a:srgbClr val="CCCCFF"/>
    <a:srgbClr val="CCFFFF"/>
    <a:srgbClr val="CCFFCC"/>
    <a:srgbClr val="FFCC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1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472" y="-144"/>
      </p:cViewPr>
      <p:guideLst>
        <p:guide orient="horz" pos="6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3A152-8E26-41A4-8C66-6F833F580172}" type="datetimeFigureOut">
              <a:rPr lang="en-US" smtClean="0"/>
              <a:t>8/30/15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59D5E-2BFB-4741-B8B3-53D241D4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59D5E-2BFB-4741-B8B3-53D241D49A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59D5E-2BFB-4741-B8B3-53D241D49A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7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AEEE-CCBB-43CF-8BAE-D904C24B81E9}" type="datetimeFigureOut">
              <a:rPr lang="en-US" smtClean="0"/>
              <a:t>8/30/15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ECE44C-460F-4456-9352-B1682242FEC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AEEE-CCBB-43CF-8BAE-D904C24B81E9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E44C-460F-4456-9352-B1682242F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AEEE-CCBB-43CF-8BAE-D904C24B81E9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E44C-460F-4456-9352-B1682242F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AEEE-CCBB-43CF-8BAE-D904C24B81E9}" type="datetimeFigureOut">
              <a:rPr lang="en-US" smtClean="0"/>
              <a:t>8/30/15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ECE44C-460F-4456-9352-B1682242FEC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AEEE-CCBB-43CF-8BAE-D904C24B81E9}" type="datetimeFigureOut">
              <a:rPr lang="en-US" smtClean="0"/>
              <a:t>8/30/15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ECE44C-460F-4456-9352-B1682242FE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AEEE-CCBB-43CF-8BAE-D904C24B81E9}" type="datetimeFigureOut">
              <a:rPr lang="en-US" smtClean="0"/>
              <a:t>8/30/15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ECE44C-460F-4456-9352-B1682242FE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AEEE-CCBB-43CF-8BAE-D904C24B81E9}" type="datetimeFigureOut">
              <a:rPr lang="en-US" smtClean="0"/>
              <a:t>8/30/15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ECE44C-460F-4456-9352-B1682242FEC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AEEE-CCBB-43CF-8BAE-D904C24B81E9}" type="datetimeFigureOut">
              <a:rPr lang="en-US" smtClean="0"/>
              <a:t>8/30/15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ECE44C-460F-4456-9352-B1682242FE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AEEE-CCBB-43CF-8BAE-D904C24B81E9}" type="datetimeFigureOut">
              <a:rPr lang="en-US" smtClean="0"/>
              <a:t>8/30/15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ECE44C-460F-4456-9352-B1682242FE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AEEE-CCBB-43CF-8BAE-D904C24B81E9}" type="datetimeFigureOut">
              <a:rPr lang="en-US" smtClean="0"/>
              <a:t>8/30/15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ECE44C-460F-4456-9352-B1682242FEC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AEEE-CCBB-43CF-8BAE-D904C24B81E9}" type="datetimeFigureOut">
              <a:rPr lang="en-US" smtClean="0"/>
              <a:t>8/30/15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ECE44C-460F-4456-9352-B1682242FEC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8D4AEEE-CCBB-43CF-8BAE-D904C24B81E9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7ECE44C-460F-4456-9352-B1682242FEC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lenvlcmd.com" TargetMode="External"/><Relationship Id="rId4" Type="http://schemas.openxmlformats.org/officeDocument/2006/relationships/hyperlink" Target="http://www.aotss.com" TargetMode="Externa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len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hyperlink" Target="http://www.irlenvlcmd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youtube.com/watch?v=FARizLljRk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-54022" y="5826267"/>
            <a:ext cx="9180027" cy="1096559"/>
            <a:chOff x="-54022" y="5826267"/>
            <a:chExt cx="9180027" cy="1096559"/>
          </a:xfrm>
        </p:grpSpPr>
        <p:sp>
          <p:nvSpPr>
            <p:cNvPr id="6" name="Oval 5"/>
            <p:cNvSpPr/>
            <p:nvPr/>
          </p:nvSpPr>
          <p:spPr>
            <a:xfrm>
              <a:off x="37532" y="6234752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7812" y="6441743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81418" y="6264321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26024" y="6299579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56745" y="6428092"/>
              <a:ext cx="533400" cy="4572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02324" y="6308677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43115" y="639549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773339" y="6298441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97039" y="6289343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51546" y="5929952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39939" y="586626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22561" y="5919716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34269" y="5970894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430707" y="6069841"/>
              <a:ext cx="53340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30389" y="5890146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239069" y="6300717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751592" y="6428092"/>
              <a:ext cx="425029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000174" y="6331423"/>
              <a:ext cx="416015" cy="5254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082629" y="6033446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86301" y="5948528"/>
              <a:ext cx="489900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399129" y="6009563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357859" y="6391701"/>
              <a:ext cx="416015" cy="47653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612090" y="6396248"/>
              <a:ext cx="323567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800600" y="6313226"/>
              <a:ext cx="6858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994800" y="583536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463657" y="5931089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746279" y="5984543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27179" y="628365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898679" y="6441550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73428" y="6273420"/>
              <a:ext cx="701721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35896" y="594359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624289" y="5879907"/>
              <a:ext cx="533400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02528" y="590568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781800" y="6273420"/>
              <a:ext cx="57491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249811" y="6414446"/>
              <a:ext cx="429839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548925" y="6263184"/>
              <a:ext cx="47880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595282" y="59572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027733" y="5907015"/>
              <a:ext cx="555396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529492" y="58901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838397" y="6258636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292544" y="6180538"/>
              <a:ext cx="396733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440205" y="6275694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-54022" y="5908343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1556" y="5947012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92056" y="5826267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019115" y="5939430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407508" y="5875740"/>
              <a:ext cx="427629" cy="510654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895415" y="5948528"/>
              <a:ext cx="549809" cy="6808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283808" y="5884838"/>
              <a:ext cx="427629" cy="51065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690130" y="5929194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685800" y="345307"/>
            <a:ext cx="7543800" cy="2152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Color</a:t>
            </a:r>
            <a:r>
              <a:rPr lang="en-US" sz="8800" dirty="0" smtClean="0">
                <a:latin typeface="Comic Sans MS" panose="030F0702030302020204" pitchFamily="66" charset="0"/>
              </a:rPr>
              <a:t> </a:t>
            </a:r>
            <a:r>
              <a:rPr lang="en-US" sz="8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is</a:t>
            </a:r>
            <a:r>
              <a:rPr lang="en-US" sz="8800" dirty="0" smtClean="0">
                <a:latin typeface="Comic Sans MS" panose="030F0702030302020204" pitchFamily="66" charset="0"/>
              </a:rPr>
              <a:t> </a:t>
            </a:r>
            <a:r>
              <a:rPr lang="en-US" sz="8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</a:t>
            </a:r>
            <a:r>
              <a:rPr lang="en-US" sz="8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!</a:t>
            </a:r>
            <a:endParaRPr lang="en-US" sz="8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Subtitle 2"/>
          <p:cNvSpPr txBox="1">
            <a:spLocks/>
          </p:cNvSpPr>
          <p:nvPr/>
        </p:nvSpPr>
        <p:spPr>
          <a:xfrm>
            <a:off x="854122" y="2640832"/>
            <a:ext cx="806470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r">
              <a:buNone/>
            </a:pPr>
            <a:r>
              <a:rPr lang="en-US" sz="3600" dirty="0" smtClean="0">
                <a:latin typeface="Comic Sans MS" panose="030F0702030302020204" pitchFamily="66" charset="0"/>
              </a:rPr>
              <a:t>When You Have 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IRL</a:t>
            </a:r>
            <a:r>
              <a:rPr lang="en-US" sz="36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EN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SY</a:t>
            </a:r>
            <a:r>
              <a:rPr lang="en-US" sz="36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NDR</a:t>
            </a:r>
            <a:r>
              <a:rPr lang="en-US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OME</a:t>
            </a:r>
            <a:endParaRPr lang="en-US" sz="3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2" name="Picture 10" descr="https://encrypted-tbn0.gstatic.com/images?q=tbn:ANd9GcTjXQGhLoOpHQaaNNXPhTdzssz1N29xfV-IYF6gBQgjBZ6zq5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8679" y="3613240"/>
            <a:ext cx="2714673" cy="179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8472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845"/>
            <a:ext cx="7543800" cy="9144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What else can you do?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4022" y="5826267"/>
            <a:ext cx="9180027" cy="1096559"/>
            <a:chOff x="-54022" y="5826267"/>
            <a:chExt cx="9180027" cy="1096559"/>
          </a:xfrm>
        </p:grpSpPr>
        <p:sp>
          <p:nvSpPr>
            <p:cNvPr id="4" name="Oval 3"/>
            <p:cNvSpPr/>
            <p:nvPr/>
          </p:nvSpPr>
          <p:spPr>
            <a:xfrm>
              <a:off x="37532" y="6234752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07812" y="6441743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81418" y="6264321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26024" y="6299579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56745" y="6428092"/>
              <a:ext cx="533400" cy="4572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02324" y="6308677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43115" y="639549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773339" y="6298441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97039" y="6289343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51546" y="5929952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39939" y="586626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22561" y="5919716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34269" y="5970894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30707" y="6069841"/>
              <a:ext cx="53340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0389" y="5890146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239069" y="6300717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751592" y="6428092"/>
              <a:ext cx="425029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000174" y="6331423"/>
              <a:ext cx="416015" cy="5254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82629" y="6033446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686301" y="5948528"/>
              <a:ext cx="489900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399129" y="6009563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57859" y="6391701"/>
              <a:ext cx="416015" cy="47653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12090" y="6396248"/>
              <a:ext cx="323567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800600" y="6313226"/>
              <a:ext cx="6858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94800" y="583536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463657" y="5931089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746279" y="5984543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27179" y="628365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98679" y="6441550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273428" y="6273420"/>
              <a:ext cx="701721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235896" y="594359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24289" y="5879907"/>
              <a:ext cx="533400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102528" y="590568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781800" y="6273420"/>
              <a:ext cx="57491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249811" y="6414446"/>
              <a:ext cx="429839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548925" y="6263184"/>
              <a:ext cx="47880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595282" y="59572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027733" y="5907015"/>
              <a:ext cx="555396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529492" y="58901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38397" y="6258636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292544" y="6180538"/>
              <a:ext cx="396733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440205" y="6275694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-54022" y="5908343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1556" y="5947012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92056" y="5826267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019115" y="5939430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407508" y="5875740"/>
              <a:ext cx="427629" cy="510654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895415" y="5948528"/>
              <a:ext cx="549809" cy="6808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283808" y="5884838"/>
              <a:ext cx="427629" cy="51065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690130" y="5929194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380433" y="1229090"/>
            <a:ext cx="41915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colored paper to do your work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a hat to protect from light above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 or turn out fluorescent and other bright lights (use old-fashioned incandescent light bulbs instead)</a:t>
            </a: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7"/>
          <a:stretch/>
        </p:blipFill>
        <p:spPr>
          <a:xfrm>
            <a:off x="4948928" y="1136065"/>
            <a:ext cx="3810000" cy="4492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43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845"/>
            <a:ext cx="8763000" cy="9144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do I know if I have it?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4022" y="5826267"/>
            <a:ext cx="9180027" cy="1096559"/>
            <a:chOff x="-54022" y="5826267"/>
            <a:chExt cx="9180027" cy="1096559"/>
          </a:xfrm>
        </p:grpSpPr>
        <p:sp>
          <p:nvSpPr>
            <p:cNvPr id="4" name="Oval 3"/>
            <p:cNvSpPr/>
            <p:nvPr/>
          </p:nvSpPr>
          <p:spPr>
            <a:xfrm>
              <a:off x="37532" y="6234752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07812" y="6441743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81418" y="6264321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26024" y="6299579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56745" y="6428092"/>
              <a:ext cx="533400" cy="4572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02324" y="6308677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43115" y="639549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773339" y="6298441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97039" y="6289343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51546" y="5929952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39939" y="586626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22561" y="5919716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34269" y="5970894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30707" y="6069841"/>
              <a:ext cx="53340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0389" y="5890146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239069" y="6300717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751592" y="6428092"/>
              <a:ext cx="425029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000174" y="6331423"/>
              <a:ext cx="416015" cy="5254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82629" y="6033446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686301" y="5948528"/>
              <a:ext cx="489900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399129" y="6009563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57859" y="6391701"/>
              <a:ext cx="416015" cy="47653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12090" y="6396248"/>
              <a:ext cx="323567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800600" y="6313226"/>
              <a:ext cx="6858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94800" y="583536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463657" y="5931089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746279" y="5984543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27179" y="628365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98679" y="6441550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273428" y="6273420"/>
              <a:ext cx="701721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235896" y="594359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24289" y="5879907"/>
              <a:ext cx="533400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102528" y="590568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781800" y="6273420"/>
              <a:ext cx="57491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249811" y="6414446"/>
              <a:ext cx="429839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548925" y="6263184"/>
              <a:ext cx="47880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595282" y="59572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027733" y="5907015"/>
              <a:ext cx="555396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529492" y="58901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38397" y="6258636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292544" y="6180538"/>
              <a:ext cx="396733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440205" y="6275694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-54022" y="5908343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1556" y="5947012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92056" y="5826267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019115" y="5939430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407508" y="5875740"/>
              <a:ext cx="427629" cy="510654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895415" y="5948528"/>
              <a:ext cx="549809" cy="6808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283808" y="5884838"/>
              <a:ext cx="427629" cy="51065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690130" y="5929194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457200" y="1627217"/>
            <a:ext cx="4114800" cy="46643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Skip words or lines</a:t>
            </a:r>
          </a:p>
          <a:p>
            <a:pPr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Lose place</a:t>
            </a:r>
          </a:p>
          <a:p>
            <a:pPr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Repeat lines</a:t>
            </a:r>
          </a:p>
          <a:p>
            <a:pPr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Misread words</a:t>
            </a:r>
          </a:p>
          <a:p>
            <a:pPr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Reading slow or choppy</a:t>
            </a:r>
          </a:p>
          <a:p>
            <a:pPr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Reading gets harder the longer you read</a:t>
            </a:r>
          </a:p>
          <a:p>
            <a:pPr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Trouble understanding what you read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>
          <a:xfrm>
            <a:off x="4726379" y="1627218"/>
            <a:ext cx="4286991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000" i="0" dirty="0" smtClean="0">
                <a:latin typeface="Century Gothic" pitchFamily="34" charset="0"/>
              </a:rPr>
              <a:t>Eyes: hurt, ache, burn</a:t>
            </a:r>
          </a:p>
          <a:p>
            <a:pPr>
              <a:spcBef>
                <a:spcPts val="1800"/>
              </a:spcBef>
            </a:pPr>
            <a:r>
              <a:rPr lang="en-US" sz="2000" i="0" dirty="0" smtClean="0">
                <a:latin typeface="Century Gothic" pitchFamily="34" charset="0"/>
              </a:rPr>
              <a:t>Eyes: dry, sandy, scratchy, itchy, heavy</a:t>
            </a:r>
          </a:p>
          <a:p>
            <a:pPr>
              <a:spcBef>
                <a:spcPts val="1800"/>
              </a:spcBef>
            </a:pPr>
            <a:r>
              <a:rPr lang="en-US" sz="2000" i="0" dirty="0" smtClean="0">
                <a:latin typeface="Century Gothic" pitchFamily="34" charset="0"/>
              </a:rPr>
              <a:t>Sleepy</a:t>
            </a:r>
          </a:p>
          <a:p>
            <a:pPr>
              <a:spcBef>
                <a:spcPts val="1800"/>
              </a:spcBef>
            </a:pPr>
            <a:r>
              <a:rPr lang="en-US" sz="2000" i="0" dirty="0" smtClean="0">
                <a:latin typeface="Century Gothic" pitchFamily="34" charset="0"/>
              </a:rPr>
              <a:t>Headache, dizzy, nauseous</a:t>
            </a:r>
          </a:p>
          <a:p>
            <a:pPr>
              <a:spcBef>
                <a:spcPts val="1800"/>
              </a:spcBef>
            </a:pPr>
            <a:r>
              <a:rPr lang="en-US" sz="2000" i="0" dirty="0" smtClean="0">
                <a:latin typeface="Century Gothic" pitchFamily="34" charset="0"/>
              </a:rPr>
              <a:t>More difficult to read with bright or fluorescent lights</a:t>
            </a:r>
            <a:endParaRPr lang="en-US" sz="2000" i="0" dirty="0">
              <a:latin typeface="Century Gothic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6883" y="1109970"/>
            <a:ext cx="355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Reading Difficulties</a:t>
            </a:r>
            <a:endParaRPr lang="en-US" sz="2400" u="sng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13446" y="1109970"/>
            <a:ext cx="2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Discomfort</a:t>
            </a:r>
            <a:endParaRPr lang="en-US" sz="2400" u="sng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0992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366" y="955343"/>
            <a:ext cx="6550927" cy="235196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this text easier to see or read when the background is this color?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6200" y="31845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Try different colors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021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366" y="955343"/>
            <a:ext cx="6550927" cy="235196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this text easier to see or read when the background is this color?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6200" y="31845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different colors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488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366" y="955343"/>
            <a:ext cx="6550927" cy="235196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this text easier to see or read when the background is this color?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6200" y="31845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different colors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488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366" y="955343"/>
            <a:ext cx="6550927" cy="235196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this text easier to see or read when the background is this color?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6200" y="31845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different colors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488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366" y="955343"/>
            <a:ext cx="6550927" cy="235196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this text easier to see or read when the background is this color?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6200" y="31845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different colors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488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366" y="955343"/>
            <a:ext cx="6550927" cy="235196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this text easier to see or read when the background is this color?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6200" y="31845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different colors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488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366" y="955343"/>
            <a:ext cx="6550927" cy="235196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this text easier to see or read when the background is this color?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6200" y="31845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different colors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488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366" y="955343"/>
            <a:ext cx="6550927" cy="235196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this text easier to see or read when the background is this color?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6200" y="31845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different colors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488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845"/>
            <a:ext cx="7543800" cy="9144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What is Irlen Syndrome?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4022" y="5826267"/>
            <a:ext cx="9180027" cy="1096559"/>
            <a:chOff x="-54022" y="5826267"/>
            <a:chExt cx="9180027" cy="1096559"/>
          </a:xfrm>
        </p:grpSpPr>
        <p:sp>
          <p:nvSpPr>
            <p:cNvPr id="4" name="Oval 3"/>
            <p:cNvSpPr/>
            <p:nvPr/>
          </p:nvSpPr>
          <p:spPr>
            <a:xfrm>
              <a:off x="37532" y="6234752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07812" y="6441743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81418" y="6264321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26024" y="6299579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56745" y="6428092"/>
              <a:ext cx="533400" cy="4572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02324" y="6308677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43115" y="639549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773339" y="6298441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97039" y="6289343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51546" y="5929952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39939" y="586626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22561" y="5919716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34269" y="5970894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30707" y="6069841"/>
              <a:ext cx="53340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0389" y="5890146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239069" y="6300717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751592" y="6428092"/>
              <a:ext cx="425029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000174" y="6331423"/>
              <a:ext cx="416015" cy="5254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82629" y="6033446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686301" y="5948528"/>
              <a:ext cx="489900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399129" y="6009563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57859" y="6391701"/>
              <a:ext cx="416015" cy="47653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12090" y="6396248"/>
              <a:ext cx="323567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800600" y="6313226"/>
              <a:ext cx="6858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94800" y="583536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463657" y="5931089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746279" y="5984543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27179" y="628365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98679" y="6441550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273428" y="6273420"/>
              <a:ext cx="701721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235896" y="594359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24289" y="5879907"/>
              <a:ext cx="533400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102528" y="590568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781800" y="6273420"/>
              <a:ext cx="57491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249811" y="6414446"/>
              <a:ext cx="429839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548925" y="6263184"/>
              <a:ext cx="47880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595282" y="59572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027733" y="5907015"/>
              <a:ext cx="555396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529492" y="58901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38397" y="6258636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292544" y="6180538"/>
              <a:ext cx="396733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440205" y="6275694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-54022" y="5908343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1556" y="5947012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92056" y="5826267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019115" y="5939430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407508" y="5875740"/>
              <a:ext cx="427629" cy="510654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895415" y="5948528"/>
              <a:ext cx="549809" cy="6808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283808" y="5884838"/>
              <a:ext cx="427629" cy="51065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690130" y="5929194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16708" y="1582298"/>
            <a:ext cx="5548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Technically</a:t>
            </a:r>
            <a:r>
              <a:rPr lang="en-US" sz="2400" dirty="0" smtClean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  <a:r>
              <a:rPr lang="en-US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brain is unable to process certain wavelengths of light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normal language</a:t>
            </a:r>
            <a:r>
              <a:rPr lang="en-US" sz="2400" dirty="0" smtClean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  <a:br>
              <a:rPr lang="en-US" sz="2400" dirty="0" smtClean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like the brain is allergic to certain kinds of light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20" r="39118"/>
          <a:stretch/>
        </p:blipFill>
        <p:spPr bwMode="auto">
          <a:xfrm>
            <a:off x="6216967" y="1350769"/>
            <a:ext cx="2908679" cy="4633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0232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366" y="955343"/>
            <a:ext cx="6550927" cy="235196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this text easier to see or read when the background is this color?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6200" y="31845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different colors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488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845"/>
            <a:ext cx="8863084" cy="9144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Where can I get more info?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4022" y="5826267"/>
            <a:ext cx="9180027" cy="1096559"/>
            <a:chOff x="-54022" y="5826267"/>
            <a:chExt cx="9180027" cy="1096559"/>
          </a:xfrm>
        </p:grpSpPr>
        <p:sp>
          <p:nvSpPr>
            <p:cNvPr id="4" name="Oval 3"/>
            <p:cNvSpPr/>
            <p:nvPr/>
          </p:nvSpPr>
          <p:spPr>
            <a:xfrm>
              <a:off x="37532" y="6234752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07812" y="6441743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81418" y="6264321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26024" y="6299579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56745" y="6428092"/>
              <a:ext cx="533400" cy="4572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02324" y="6308677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43115" y="639549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773339" y="6298441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97039" y="6289343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51546" y="5929952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39939" y="586626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22561" y="5919716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34269" y="5970894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30707" y="6069841"/>
              <a:ext cx="53340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0389" y="5890146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239069" y="6300717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751592" y="6428092"/>
              <a:ext cx="425029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000174" y="6331423"/>
              <a:ext cx="416015" cy="5254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82629" y="6033446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686301" y="5948528"/>
              <a:ext cx="489900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399129" y="6009563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57859" y="6391701"/>
              <a:ext cx="416015" cy="47653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12090" y="6396248"/>
              <a:ext cx="323567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800600" y="6313226"/>
              <a:ext cx="6858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94800" y="583536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463657" y="5931089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746279" y="5984543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27179" y="628365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98679" y="6441550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273428" y="6273420"/>
              <a:ext cx="701721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235896" y="594359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24289" y="5879907"/>
              <a:ext cx="533400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102528" y="590568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781800" y="6273420"/>
              <a:ext cx="57491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249811" y="6414446"/>
              <a:ext cx="429839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548925" y="6263184"/>
              <a:ext cx="47880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595282" y="59572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027733" y="5907015"/>
              <a:ext cx="555396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529492" y="58901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38397" y="6258636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292544" y="6180538"/>
              <a:ext cx="396733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440205" y="6275694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-54022" y="5908343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1556" y="5947012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92056" y="5826267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019115" y="5939430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407508" y="5875740"/>
              <a:ext cx="427629" cy="510654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895415" y="5948528"/>
              <a:ext cx="549809" cy="6808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283808" y="5884838"/>
              <a:ext cx="427629" cy="51065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690130" y="5929194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97568" y="1978930"/>
            <a:ext cx="754606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  <a:hlinkClick r:id="rId2"/>
              </a:rPr>
              <a:t>www.irlen.com</a:t>
            </a:r>
            <a:endParaRPr lang="en-US" sz="40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4000" dirty="0" smtClean="0">
                <a:latin typeface="Arial Black" panose="020B0A04020102020204" pitchFamily="34" charset="0"/>
                <a:hlinkClick r:id="rId3"/>
              </a:rPr>
              <a:t>www.irlenvlcmd.com</a:t>
            </a:r>
            <a:endParaRPr lang="en-US" sz="40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4000" dirty="0" smtClean="0">
                <a:latin typeface="Arial Black" panose="020B0A04020102020204" pitchFamily="34" charset="0"/>
                <a:hlinkClick r:id="rId4"/>
              </a:rPr>
              <a:t>www.aotss.com</a:t>
            </a:r>
            <a:endParaRPr lang="en-US" sz="40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See Facebook</a:t>
            </a:r>
            <a:endParaRPr lang="en-US" sz="2800" dirty="0" smtClean="0"/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For more information or to take a self-test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134428"/>
            <a:ext cx="1524000" cy="671285"/>
          </a:xfrm>
          <a:prstGeom prst="rect">
            <a:avLst/>
          </a:prstGeom>
        </p:spPr>
      </p:pic>
      <p:sp>
        <p:nvSpPr>
          <p:cNvPr id="5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1717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54022" y="5826267"/>
            <a:ext cx="9180027" cy="1096559"/>
            <a:chOff x="-54022" y="5826267"/>
            <a:chExt cx="9180027" cy="1096559"/>
          </a:xfrm>
        </p:grpSpPr>
        <p:sp>
          <p:nvSpPr>
            <p:cNvPr id="7" name="Oval 6"/>
            <p:cNvSpPr/>
            <p:nvPr/>
          </p:nvSpPr>
          <p:spPr>
            <a:xfrm>
              <a:off x="37532" y="6234752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07812" y="6441743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81418" y="6264321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26024" y="6299579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56745" y="6428092"/>
              <a:ext cx="533400" cy="4572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102324" y="6308677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43115" y="639549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773339" y="6298441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897039" y="6289343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51546" y="5929952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39939" y="586626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22561" y="5919716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34269" y="5970894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430707" y="6069841"/>
              <a:ext cx="53340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30389" y="5890146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239069" y="6300717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751592" y="6428092"/>
              <a:ext cx="425029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000174" y="6331423"/>
              <a:ext cx="416015" cy="5254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082629" y="6033446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86301" y="5948528"/>
              <a:ext cx="489900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399129" y="6009563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357859" y="6391701"/>
              <a:ext cx="416015" cy="47653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612090" y="6396248"/>
              <a:ext cx="323567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800600" y="6313226"/>
              <a:ext cx="6858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994800" y="583536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463657" y="5931089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746279" y="5984543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27179" y="628365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898679" y="6441550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73428" y="6273420"/>
              <a:ext cx="701721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35896" y="594359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624289" y="5879907"/>
              <a:ext cx="533400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02528" y="590568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781800" y="6273420"/>
              <a:ext cx="57491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249811" y="6414446"/>
              <a:ext cx="429839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548925" y="6263184"/>
              <a:ext cx="47880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595282" y="59572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027733" y="5907015"/>
              <a:ext cx="555396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529492" y="58901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838397" y="6258636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292544" y="6180538"/>
              <a:ext cx="396733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440205" y="6275694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-54022" y="5908343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1556" y="5947012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92056" y="5826267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019115" y="5939430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407508" y="5875740"/>
              <a:ext cx="427629" cy="510654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895415" y="5948528"/>
              <a:ext cx="549809" cy="6808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283808" y="5884838"/>
              <a:ext cx="427629" cy="51065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690130" y="5929194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845"/>
            <a:ext cx="8763000" cy="9144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Spread the word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2" b="41759"/>
          <a:stretch/>
        </p:blipFill>
        <p:spPr>
          <a:xfrm>
            <a:off x="1143000" y="1092200"/>
            <a:ext cx="6795052" cy="378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43000" y="1101992"/>
            <a:ext cx="679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18- 24, 2015</a:t>
            </a:r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4676" y="5029798"/>
            <a:ext cx="6530544" cy="1508105"/>
          </a:xfrm>
          <a:prstGeom prst="rect">
            <a:avLst/>
          </a:prstGeom>
          <a:solidFill>
            <a:srgbClr val="A6A6A6">
              <a:alpha val="87059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Us To Raise Awareness: 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http://irlen.com/irlen-syndrome-awareness-week-2014/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Irlen Awareness Week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seeirlen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irlenawareness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www.irlenvlcmd.com</a:t>
            </a:r>
            <a:r>
              <a:rPr lang="en-US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Abilities OT &amp; Irlen Learning Services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5872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845"/>
            <a:ext cx="7543800" cy="9144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So What Happens?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4022" y="5826267"/>
            <a:ext cx="9180027" cy="1096559"/>
            <a:chOff x="-54022" y="5826267"/>
            <a:chExt cx="9180027" cy="1096559"/>
          </a:xfrm>
        </p:grpSpPr>
        <p:sp>
          <p:nvSpPr>
            <p:cNvPr id="4" name="Oval 3"/>
            <p:cNvSpPr/>
            <p:nvPr/>
          </p:nvSpPr>
          <p:spPr>
            <a:xfrm>
              <a:off x="37532" y="6234752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07812" y="6441743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81418" y="6264321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26024" y="6299579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56745" y="6428092"/>
              <a:ext cx="533400" cy="4572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02324" y="6308677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43115" y="639549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773339" y="6298441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97039" y="6289343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51546" y="5929952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39939" y="586626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22561" y="5919716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34269" y="5970894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30707" y="6069841"/>
              <a:ext cx="53340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0389" y="5890146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239069" y="6300717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751592" y="6428092"/>
              <a:ext cx="425029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000174" y="6331423"/>
              <a:ext cx="416015" cy="5254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82629" y="6033446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686301" y="5948528"/>
              <a:ext cx="489900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399129" y="6009563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57859" y="6391701"/>
              <a:ext cx="416015" cy="47653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12090" y="6396248"/>
              <a:ext cx="323567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800600" y="6313226"/>
              <a:ext cx="6858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94800" y="583536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463657" y="5931089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746279" y="5984543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27179" y="628365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98679" y="6441550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273428" y="6273420"/>
              <a:ext cx="701721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235896" y="594359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24289" y="5879907"/>
              <a:ext cx="533400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102528" y="590568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781800" y="6273420"/>
              <a:ext cx="57491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249811" y="6414446"/>
              <a:ext cx="429839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548925" y="6263184"/>
              <a:ext cx="47880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595282" y="59572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027733" y="5907015"/>
              <a:ext cx="555396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529492" y="58901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38397" y="6258636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292544" y="6180538"/>
              <a:ext cx="396733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440205" y="6275694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-54022" y="5908343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1556" y="5947012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92056" y="5826267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019115" y="5939430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407508" y="5875740"/>
              <a:ext cx="427629" cy="510654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895415" y="5948528"/>
              <a:ext cx="549809" cy="6808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283808" y="5884838"/>
              <a:ext cx="427629" cy="51065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690130" y="5929194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80432" y="1351465"/>
            <a:ext cx="842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Bright lights (like sunlight and fluorescent lights) can…</a:t>
            </a:r>
            <a:endParaRPr lang="en-US" sz="2400" dirty="0">
              <a:solidFill>
                <a:srgbClr val="92D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3986" y="1938487"/>
            <a:ext cx="842286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Hurt your eyes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Give you a headache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Give you a stomach ache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Make the words move when you’re trying to read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Make you feel jittery or anxious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Make the words on the page hard to look at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Make you blink or squint or rub your eyes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Make it hard to concentrate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more you read the harder it is to focus and keep reading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much more…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2" descr="https://encrypted-tbn3.gstatic.com/images?q=tbn:ANd9GcRG7BVEFhn1nKX9ksecylINge5WN62iLz9XuTsNpJ5cnE3RNe0s8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26" b="21032"/>
          <a:stretch/>
        </p:blipFill>
        <p:spPr bwMode="auto">
          <a:xfrm rot="5400000">
            <a:off x="5858183" y="3050211"/>
            <a:ext cx="4071122" cy="16398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954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845"/>
            <a:ext cx="7543800" cy="9144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 few quick facts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4022" y="5826267"/>
            <a:ext cx="9180027" cy="1096559"/>
            <a:chOff x="-54022" y="5826267"/>
            <a:chExt cx="9180027" cy="1096559"/>
          </a:xfrm>
        </p:grpSpPr>
        <p:sp>
          <p:nvSpPr>
            <p:cNvPr id="4" name="Oval 3"/>
            <p:cNvSpPr/>
            <p:nvPr/>
          </p:nvSpPr>
          <p:spPr>
            <a:xfrm>
              <a:off x="37532" y="6234752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07812" y="6441743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81418" y="6264321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26024" y="6299579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56745" y="6428092"/>
              <a:ext cx="533400" cy="4572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02324" y="6308677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43115" y="639549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773339" y="6298441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97039" y="6289343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51546" y="5929952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39939" y="586626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22561" y="5919716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34269" y="5970894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30707" y="6069841"/>
              <a:ext cx="53340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0389" y="5890146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239069" y="6300717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751592" y="6428092"/>
              <a:ext cx="425029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000174" y="6331423"/>
              <a:ext cx="416015" cy="5254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82629" y="6033446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686301" y="5948528"/>
              <a:ext cx="489900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399129" y="6009563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57859" y="6391701"/>
              <a:ext cx="416015" cy="47653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12090" y="6396248"/>
              <a:ext cx="323567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800600" y="6313226"/>
              <a:ext cx="6858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94800" y="583536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463657" y="5931089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746279" y="5984543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27179" y="628365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98679" y="6441550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273428" y="6273420"/>
              <a:ext cx="701721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235896" y="594359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24289" y="5879907"/>
              <a:ext cx="533400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102528" y="590568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781800" y="6273420"/>
              <a:ext cx="57491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249811" y="6414446"/>
              <a:ext cx="429839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548925" y="6263184"/>
              <a:ext cx="47880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595282" y="59572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027733" y="5907015"/>
              <a:ext cx="555396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529492" y="58901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38397" y="6258636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292544" y="6180538"/>
              <a:ext cx="396733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440205" y="6275694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-54022" y="5908343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1556" y="5947012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92056" y="5826267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019115" y="5939430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407508" y="5875740"/>
              <a:ext cx="427629" cy="510654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895415" y="5948528"/>
              <a:ext cx="549809" cy="6808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283808" y="5884838"/>
              <a:ext cx="427629" cy="51065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690130" y="5929194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80432" y="1351465"/>
            <a:ext cx="865914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Anyone can have Irlen Syndrome, not just people who have trouble reading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runs in families (your mom or dad gave it to you!)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also get it after having a concussion or head injury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get it from a condition like Lyme Disease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people have different symptoms (I might get headaches or migraines when I read, and you might see words move on the page or cannot pay attention in class)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not a problem with your eyes – it’s a brain thing!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Also called Visual Sensory Stress, Visual Dyslexia, Scotopic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Senstivity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Syndrome and Irlen –Meares Syndrome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4439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845"/>
            <a:ext cx="9067800" cy="9144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What do people see?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54022" y="5826267"/>
            <a:ext cx="9180027" cy="1096559"/>
            <a:chOff x="-54022" y="5826267"/>
            <a:chExt cx="9180027" cy="1096559"/>
          </a:xfrm>
        </p:grpSpPr>
        <p:sp>
          <p:nvSpPr>
            <p:cNvPr id="7" name="Oval 6"/>
            <p:cNvSpPr/>
            <p:nvPr/>
          </p:nvSpPr>
          <p:spPr>
            <a:xfrm>
              <a:off x="37532" y="6234752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07812" y="6441743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81418" y="6264321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26024" y="6299579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56745" y="6428092"/>
              <a:ext cx="533400" cy="4572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102324" y="6308677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43115" y="639549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773339" y="6298441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897039" y="6289343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51546" y="5929952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39939" y="586626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22561" y="5919716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34269" y="5970894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430707" y="6069841"/>
              <a:ext cx="53340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30389" y="5890146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239069" y="6300717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751592" y="6428092"/>
              <a:ext cx="425029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000174" y="6331423"/>
              <a:ext cx="416015" cy="5254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082629" y="6033446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86301" y="5948528"/>
              <a:ext cx="489900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399129" y="6009563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357859" y="6391701"/>
              <a:ext cx="416015" cy="47653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612090" y="6396248"/>
              <a:ext cx="323567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800600" y="6313226"/>
              <a:ext cx="6858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994800" y="583536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463657" y="5931089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746279" y="5984543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27179" y="628365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898679" y="6441550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73428" y="6273420"/>
              <a:ext cx="701721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35896" y="594359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624289" y="5879907"/>
              <a:ext cx="533400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02528" y="590568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781800" y="6273420"/>
              <a:ext cx="57491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249811" y="6414446"/>
              <a:ext cx="429839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548925" y="6263184"/>
              <a:ext cx="47880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595282" y="59572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027733" y="5907015"/>
              <a:ext cx="555396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529492" y="58901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838397" y="6258636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292544" y="6180538"/>
              <a:ext cx="396733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440205" y="6275694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-54022" y="5908343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1556" y="5947012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92056" y="5826267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019115" y="5939430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407508" y="5875740"/>
              <a:ext cx="427629" cy="510654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895415" y="5948528"/>
              <a:ext cx="549809" cy="6808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283808" y="5884838"/>
              <a:ext cx="427629" cy="51065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690130" y="5929194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" descr="http://clipartist.info/RSS/openclipart.org/2011/October/09-Sunday/hi_def_television-1979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81" y="933442"/>
            <a:ext cx="7107237" cy="54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866900" y="2874172"/>
            <a:ext cx="539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  <a:hlinkClick r:id="rId3"/>
              </a:rPr>
              <a:t>WATCH PRINT DISTORTIONS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6737" y="5527342"/>
            <a:ext cx="2415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If you have Internet available, click on the link to watch an animated video</a:t>
            </a:r>
            <a:endParaRPr lang="en-US" sz="1000" dirty="0"/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63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845"/>
            <a:ext cx="9067800" cy="9144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What do people see?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8" name="Picture 6" descr="Picture1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28" r="50000" b="3572"/>
          <a:stretch/>
        </p:blipFill>
        <p:spPr bwMode="auto">
          <a:xfrm>
            <a:off x="3262365" y="1868876"/>
            <a:ext cx="2401455" cy="328269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60" name="Picture 4" descr="Distortion - Blurry P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841"/>
          <a:stretch/>
        </p:blipFill>
        <p:spPr bwMode="auto">
          <a:xfrm>
            <a:off x="450376" y="1868876"/>
            <a:ext cx="2558113" cy="328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 descr="Distortion - Seesaws Pa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17" r="18389"/>
          <a:stretch/>
        </p:blipFill>
        <p:spPr bwMode="auto">
          <a:xfrm>
            <a:off x="5911334" y="1868875"/>
            <a:ext cx="2413800" cy="329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385060" y="1249888"/>
            <a:ext cx="708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A few examples…</a:t>
            </a:r>
            <a:endParaRPr lang="en-US" sz="2400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9821" y="5151647"/>
            <a:ext cx="267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Blurry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232666" y="5160357"/>
            <a:ext cx="267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778900" y="5128091"/>
            <a:ext cx="267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Seesaw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83229" y="4952999"/>
            <a:ext cx="1135514" cy="18506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800" dirty="0" smtClean="0">
                <a:solidFill>
                  <a:schemeClr val="bg2">
                    <a:alpha val="60000"/>
                  </a:schemeClr>
                </a:solidFill>
              </a:rPr>
              <a:t>© Irlen Institute 2014</a:t>
            </a:r>
            <a:endParaRPr lang="en-US" sz="800" dirty="0">
              <a:solidFill>
                <a:schemeClr val="bg2">
                  <a:alpha val="60000"/>
                </a:scheme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17420" y="4954836"/>
            <a:ext cx="1135514" cy="18506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800" dirty="0" smtClean="0">
                <a:solidFill>
                  <a:schemeClr val="bg2">
                    <a:alpha val="60000"/>
                  </a:schemeClr>
                </a:solidFill>
              </a:rPr>
              <a:t>© Irlen Institute 2014</a:t>
            </a:r>
            <a:endParaRPr lang="en-US" sz="800" dirty="0">
              <a:solidFill>
                <a:schemeClr val="bg2">
                  <a:alpha val="60000"/>
                </a:scheme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189620" y="4964802"/>
            <a:ext cx="1135514" cy="18506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800" dirty="0" smtClean="0">
                <a:solidFill>
                  <a:schemeClr val="bg2">
                    <a:alpha val="60000"/>
                  </a:schemeClr>
                </a:solidFill>
              </a:rPr>
              <a:t>© Irlen Institute 2014</a:t>
            </a:r>
            <a:endParaRPr lang="en-US" sz="800" dirty="0">
              <a:solidFill>
                <a:schemeClr val="bg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0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845"/>
            <a:ext cx="9067800" cy="9144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What do people see?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5314" y="1239002"/>
            <a:ext cx="708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A few more examples…</a:t>
            </a:r>
            <a:endParaRPr lang="en-US" sz="2400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4413" y="4469247"/>
            <a:ext cx="267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 Wars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437386" y="4477957"/>
            <a:ext cx="267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Swirl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242932" y="4445691"/>
            <a:ext cx="267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Washout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9820" y="1868166"/>
            <a:ext cx="8498196" cy="2581003"/>
            <a:chOff x="329820" y="1868166"/>
            <a:chExt cx="8498196" cy="2581003"/>
          </a:xfrm>
        </p:grpSpPr>
        <p:pic>
          <p:nvPicPr>
            <p:cNvPr id="69" name="Picture 4" descr="Distortion - Star Wars Page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11" r="34108" b="16866"/>
            <a:stretch/>
          </p:blipFill>
          <p:spPr bwMode="auto">
            <a:xfrm>
              <a:off x="329820" y="1905036"/>
              <a:ext cx="2777269" cy="2544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Distortion - Swirl Page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62365" y="1868875"/>
              <a:ext cx="2963307" cy="258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Picture1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t="31096" r="47786" b="6112"/>
            <a:stretch/>
          </p:blipFill>
          <p:spPr bwMode="auto">
            <a:xfrm rot="-60000">
              <a:off x="6341617" y="1868166"/>
              <a:ext cx="2486399" cy="256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29820" y="5682001"/>
            <a:ext cx="708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And there are lots more!</a:t>
            </a:r>
            <a:endParaRPr lang="en-US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971575" y="4273300"/>
            <a:ext cx="1135514" cy="18506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800" dirty="0" smtClean="0">
                <a:solidFill>
                  <a:schemeClr val="bg2">
                    <a:alpha val="60000"/>
                  </a:schemeClr>
                </a:solidFill>
              </a:rPr>
              <a:t>© Irlen Institute 2014</a:t>
            </a:r>
            <a:endParaRPr lang="en-US" sz="800" dirty="0">
              <a:solidFill>
                <a:schemeClr val="bg2">
                  <a:alpha val="60000"/>
                </a:scheme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090158" y="4260630"/>
            <a:ext cx="1135514" cy="18506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800" dirty="0" smtClean="0">
                <a:solidFill>
                  <a:schemeClr val="bg2">
                    <a:alpha val="60000"/>
                  </a:schemeClr>
                </a:solidFill>
              </a:rPr>
              <a:t>© Irlen Institute 2014</a:t>
            </a:r>
            <a:endParaRPr lang="en-US" sz="800" dirty="0">
              <a:solidFill>
                <a:schemeClr val="bg2">
                  <a:alpha val="60000"/>
                </a:scheme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714695" y="4267202"/>
            <a:ext cx="1135514" cy="18506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800" dirty="0" smtClean="0">
                <a:solidFill>
                  <a:schemeClr val="bg2">
                    <a:alpha val="60000"/>
                  </a:schemeClr>
                </a:solidFill>
              </a:rPr>
              <a:t>© Irlen Institute 2014</a:t>
            </a:r>
            <a:endParaRPr lang="en-US" sz="800" dirty="0">
              <a:solidFill>
                <a:schemeClr val="bg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4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845"/>
            <a:ext cx="7543800" cy="9144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       What else happens?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4022" y="5826267"/>
            <a:ext cx="9180027" cy="1096559"/>
            <a:chOff x="-54022" y="5826267"/>
            <a:chExt cx="9180027" cy="1096559"/>
          </a:xfrm>
        </p:grpSpPr>
        <p:sp>
          <p:nvSpPr>
            <p:cNvPr id="4" name="Oval 3"/>
            <p:cNvSpPr/>
            <p:nvPr/>
          </p:nvSpPr>
          <p:spPr>
            <a:xfrm>
              <a:off x="37532" y="6234752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07812" y="6441743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81418" y="6264321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26024" y="6299579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56745" y="6428092"/>
              <a:ext cx="533400" cy="4572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02324" y="6308677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43115" y="639549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773339" y="6298441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97039" y="6289343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51546" y="5929952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39939" y="586626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22561" y="5919716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34269" y="5970894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30707" y="6069841"/>
              <a:ext cx="53340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0389" y="5890146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239069" y="6300717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751592" y="6428092"/>
              <a:ext cx="425029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000174" y="6331423"/>
              <a:ext cx="416015" cy="5254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82629" y="6033446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686301" y="5948528"/>
              <a:ext cx="489900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399129" y="6009563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57859" y="6391701"/>
              <a:ext cx="416015" cy="47653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12090" y="6396248"/>
              <a:ext cx="323567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800600" y="6313226"/>
              <a:ext cx="6858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94800" y="583536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463657" y="5931089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746279" y="5984543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27179" y="628365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98679" y="6441550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273428" y="6273420"/>
              <a:ext cx="701721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235896" y="594359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24289" y="5879907"/>
              <a:ext cx="533400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102528" y="590568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781800" y="6273420"/>
              <a:ext cx="57491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249811" y="6414446"/>
              <a:ext cx="429839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548925" y="6263184"/>
              <a:ext cx="47880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595282" y="59572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027733" y="5907015"/>
              <a:ext cx="555396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529492" y="58901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38397" y="6258636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292544" y="6180538"/>
              <a:ext cx="396733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440205" y="6275694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-54022" y="5908343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1556" y="5947012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92056" y="5826267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019115" y="5939430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407508" y="5875740"/>
              <a:ext cx="427629" cy="510654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895415" y="5948528"/>
              <a:ext cx="549809" cy="6808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283808" y="5884838"/>
              <a:ext cx="427629" cy="51065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690130" y="5929194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99571" y="712859"/>
            <a:ext cx="780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        Some people see distortions in their environment          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55" name="Picture 2" descr="ngeographic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1360714"/>
            <a:ext cx="7746999" cy="4336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5937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31845"/>
            <a:ext cx="9049805" cy="9144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What can you do about it?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4022" y="5826267"/>
            <a:ext cx="9180027" cy="1096559"/>
            <a:chOff x="-54022" y="5826267"/>
            <a:chExt cx="9180027" cy="1096559"/>
          </a:xfrm>
        </p:grpSpPr>
        <p:sp>
          <p:nvSpPr>
            <p:cNvPr id="4" name="Oval 3"/>
            <p:cNvSpPr/>
            <p:nvPr/>
          </p:nvSpPr>
          <p:spPr>
            <a:xfrm>
              <a:off x="37532" y="6234752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07812" y="6441743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81418" y="6264321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26024" y="6299579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56745" y="6428092"/>
              <a:ext cx="533400" cy="4572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02324" y="6308677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43115" y="639549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773339" y="6298441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97039" y="6289343"/>
              <a:ext cx="685800" cy="6096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51546" y="5929952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39939" y="5866262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22561" y="5919716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34269" y="5970894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30707" y="6069841"/>
              <a:ext cx="53340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0389" y="5890146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239069" y="6300717"/>
              <a:ext cx="6858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751592" y="6428092"/>
              <a:ext cx="425029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000174" y="6331423"/>
              <a:ext cx="416015" cy="5254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82629" y="6033446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686301" y="5948528"/>
              <a:ext cx="489900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399129" y="6009563"/>
              <a:ext cx="416015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57859" y="6391701"/>
              <a:ext cx="416015" cy="47653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12090" y="6396248"/>
              <a:ext cx="323567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800600" y="6313226"/>
              <a:ext cx="6858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94800" y="583536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463657" y="5931089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746279" y="5984543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27179" y="6283655"/>
              <a:ext cx="6858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98679" y="6441550"/>
              <a:ext cx="533400" cy="457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273428" y="6273420"/>
              <a:ext cx="701721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235896" y="594359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24289" y="5879907"/>
              <a:ext cx="533400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102528" y="5905687"/>
              <a:ext cx="685800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781800" y="6273420"/>
              <a:ext cx="57491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249811" y="6414446"/>
              <a:ext cx="429839" cy="457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548925" y="6263184"/>
              <a:ext cx="478807" cy="609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595282" y="59572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027733" y="5907015"/>
              <a:ext cx="555396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529492" y="5890146"/>
              <a:ext cx="510085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38397" y="6258636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292544" y="6180538"/>
              <a:ext cx="396733" cy="457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440205" y="6275694"/>
              <a:ext cx="685800" cy="609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-54022" y="5908343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1556" y="5947012"/>
              <a:ext cx="533400" cy="457200"/>
            </a:xfrm>
            <a:prstGeom prst="ellipse">
              <a:avLst/>
            </a:prstGeom>
            <a:solidFill>
              <a:srgbClr val="C00000">
                <a:alpha val="8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92056" y="5826267"/>
              <a:ext cx="685800" cy="60960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019115" y="5939430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407508" y="5875740"/>
              <a:ext cx="427629" cy="510654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895415" y="5948528"/>
              <a:ext cx="549809" cy="6808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283808" y="5884838"/>
              <a:ext cx="427629" cy="51065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690130" y="5929194"/>
              <a:ext cx="549809" cy="680872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80432" y="1351465"/>
            <a:ext cx="8659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Irlen Spectral Filters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Colored Overlays 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protect your brain from the color it doesn’t like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Feel more relaxed when you read, do math, write , work at the computer, drive, or concentrate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4" descr="Overlays (2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94344" y="2957946"/>
            <a:ext cx="3649594" cy="281179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encrypted-tbn3.gstatic.com/images?q=tbn:ANd9GcSJC-L_KMoeCXUqLWIZGRVEnW2i3HWoMfDoiUL2JCcdIwGVwj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12" y="3447144"/>
            <a:ext cx="4129108" cy="236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39000" y="6494463"/>
            <a:ext cx="181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000" dirty="0" smtClean="0"/>
              <a:t>© Irlen Institute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997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420</TotalTime>
  <Words>759</Words>
  <Application>Microsoft Macintosh PowerPoint</Application>
  <PresentationFormat>On-screen Show (4:3)</PresentationFormat>
  <Paragraphs>125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Elemental</vt:lpstr>
      <vt:lpstr>PowerPoint Presentation</vt:lpstr>
      <vt:lpstr>What is Irlen Syndrome?</vt:lpstr>
      <vt:lpstr>So What Happens?</vt:lpstr>
      <vt:lpstr>A few quick facts</vt:lpstr>
      <vt:lpstr>What do people see?</vt:lpstr>
      <vt:lpstr>What do people see?</vt:lpstr>
      <vt:lpstr>What do people see?</vt:lpstr>
      <vt:lpstr>       What else happens?</vt:lpstr>
      <vt:lpstr>What can you do about it?</vt:lpstr>
      <vt:lpstr>What else can you do?</vt:lpstr>
      <vt:lpstr>How do I know if I have it?</vt:lpstr>
      <vt:lpstr>Is this text easier to see or read when the background is this color?</vt:lpstr>
      <vt:lpstr>Is this text easier to see or read when the background is this color?</vt:lpstr>
      <vt:lpstr>Is this text easier to see or read when the background is this color?</vt:lpstr>
      <vt:lpstr>Is this text easier to see or read when the background is this color?</vt:lpstr>
      <vt:lpstr>Is this text easier to see or read when the background is this color?</vt:lpstr>
      <vt:lpstr>Is this text easier to see or read when the background is this color?</vt:lpstr>
      <vt:lpstr>Is this text easier to see or read when the background is this color?</vt:lpstr>
      <vt:lpstr>Is this text easier to see or read when the background is this color?</vt:lpstr>
      <vt:lpstr>Is this text easier to see or read when the background is this color?</vt:lpstr>
      <vt:lpstr>Where can I get more info?</vt:lpstr>
      <vt:lpstr>Spread the word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Irlen Syndrome</dc:title>
  <dc:creator>SANDY AOI</dc:creator>
  <cp:lastModifiedBy>Sondra Shamberg</cp:lastModifiedBy>
  <cp:revision>32</cp:revision>
  <dcterms:created xsi:type="dcterms:W3CDTF">2014-07-31T19:39:28Z</dcterms:created>
  <dcterms:modified xsi:type="dcterms:W3CDTF">2015-08-31T02:47:09Z</dcterms:modified>
</cp:coreProperties>
</file>